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258" r:id="rId5"/>
    <p:sldId id="438" r:id="rId6"/>
    <p:sldId id="257" r:id="rId7"/>
    <p:sldId id="420" r:id="rId8"/>
    <p:sldId id="457" r:id="rId9"/>
    <p:sldId id="458" r:id="rId10"/>
    <p:sldId id="467" r:id="rId11"/>
    <p:sldId id="459" r:id="rId12"/>
    <p:sldId id="460" r:id="rId13"/>
    <p:sldId id="335" r:id="rId14"/>
    <p:sldId id="440" r:id="rId15"/>
    <p:sldId id="444" r:id="rId16"/>
    <p:sldId id="443" r:id="rId17"/>
    <p:sldId id="289" r:id="rId18"/>
    <p:sldId id="451" r:id="rId19"/>
    <p:sldId id="452" r:id="rId20"/>
    <p:sldId id="454" r:id="rId21"/>
    <p:sldId id="453" r:id="rId22"/>
    <p:sldId id="46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17"/>
    <a:srgbClr val="FFFFCC"/>
    <a:srgbClr val="CB1B9D"/>
    <a:srgbClr val="4F7487"/>
    <a:srgbClr val="689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057" autoAdjust="0"/>
  </p:normalViewPr>
  <p:slideViewPr>
    <p:cSldViewPr snapToGrid="0">
      <p:cViewPr varScale="1">
        <p:scale>
          <a:sx n="70" d="100"/>
          <a:sy n="70" d="100"/>
        </p:scale>
        <p:origin x="112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Vaughan - Hirsch" userId="568b5e0da5276a03" providerId="LiveId" clId="{CD7B4A46-3F5A-42ED-9FE7-48DAC7226098}"/>
    <pc:docChg chg="delSld modSld">
      <pc:chgData name="Laura Vaughan - Hirsch" userId="568b5e0da5276a03" providerId="LiveId" clId="{CD7B4A46-3F5A-42ED-9FE7-48DAC7226098}" dt="2024-02-19T12:39:10.408" v="43" actId="47"/>
      <pc:docMkLst>
        <pc:docMk/>
      </pc:docMkLst>
      <pc:sldChg chg="modSp mod">
        <pc:chgData name="Laura Vaughan - Hirsch" userId="568b5e0da5276a03" providerId="LiveId" clId="{CD7B4A46-3F5A-42ED-9FE7-48DAC7226098}" dt="2024-02-19T12:38:15.900" v="41" actId="1076"/>
        <pc:sldMkLst>
          <pc:docMk/>
          <pc:sldMk cId="3416227001" sldId="258"/>
        </pc:sldMkLst>
        <pc:spChg chg="mod">
          <ac:chgData name="Laura Vaughan - Hirsch" userId="568b5e0da5276a03" providerId="LiveId" clId="{CD7B4A46-3F5A-42ED-9FE7-48DAC7226098}" dt="2024-02-19T12:38:11.399" v="40" actId="404"/>
          <ac:spMkLst>
            <pc:docMk/>
            <pc:sldMk cId="3416227001" sldId="258"/>
            <ac:spMk id="2" creationId="{00000000-0000-0000-0000-000000000000}"/>
          </ac:spMkLst>
        </pc:spChg>
        <pc:picChg chg="mod">
          <ac:chgData name="Laura Vaughan - Hirsch" userId="568b5e0da5276a03" providerId="LiveId" clId="{CD7B4A46-3F5A-42ED-9FE7-48DAC7226098}" dt="2024-02-19T12:38:15.900" v="41" actId="1076"/>
          <ac:picMkLst>
            <pc:docMk/>
            <pc:sldMk cId="3416227001" sldId="258"/>
            <ac:picMk id="7" creationId="{5C932BD3-750A-4DF6-B62E-31796E67A658}"/>
          </ac:picMkLst>
        </pc:picChg>
      </pc:sldChg>
      <pc:sldChg chg="del">
        <pc:chgData name="Laura Vaughan - Hirsch" userId="568b5e0da5276a03" providerId="LiveId" clId="{CD7B4A46-3F5A-42ED-9FE7-48DAC7226098}" dt="2024-02-19T12:37:34.964" v="20" actId="47"/>
        <pc:sldMkLst>
          <pc:docMk/>
          <pc:sldMk cId="4068493451" sldId="295"/>
        </pc:sldMkLst>
      </pc:sldChg>
      <pc:sldChg chg="del">
        <pc:chgData name="Laura Vaughan - Hirsch" userId="568b5e0da5276a03" providerId="LiveId" clId="{CD7B4A46-3F5A-42ED-9FE7-48DAC7226098}" dt="2024-02-19T12:36:29.888" v="1" actId="47"/>
        <pc:sldMkLst>
          <pc:docMk/>
          <pc:sldMk cId="1240717706" sldId="383"/>
        </pc:sldMkLst>
      </pc:sldChg>
      <pc:sldChg chg="del">
        <pc:chgData name="Laura Vaughan - Hirsch" userId="568b5e0da5276a03" providerId="LiveId" clId="{CD7B4A46-3F5A-42ED-9FE7-48DAC7226098}" dt="2024-02-19T12:36:31.139" v="2" actId="47"/>
        <pc:sldMkLst>
          <pc:docMk/>
          <pc:sldMk cId="3262351150" sldId="388"/>
        </pc:sldMkLst>
      </pc:sldChg>
      <pc:sldChg chg="del">
        <pc:chgData name="Laura Vaughan - Hirsch" userId="568b5e0da5276a03" providerId="LiveId" clId="{CD7B4A46-3F5A-42ED-9FE7-48DAC7226098}" dt="2024-02-19T12:36:35.068" v="4" actId="47"/>
        <pc:sldMkLst>
          <pc:docMk/>
          <pc:sldMk cId="3373047664" sldId="412"/>
        </pc:sldMkLst>
      </pc:sldChg>
      <pc:sldChg chg="del">
        <pc:chgData name="Laura Vaughan - Hirsch" userId="568b5e0da5276a03" providerId="LiveId" clId="{CD7B4A46-3F5A-42ED-9FE7-48DAC7226098}" dt="2024-02-19T12:37:37.834" v="23" actId="47"/>
        <pc:sldMkLst>
          <pc:docMk/>
          <pc:sldMk cId="2287226886" sldId="422"/>
        </pc:sldMkLst>
      </pc:sldChg>
      <pc:sldChg chg="del">
        <pc:chgData name="Laura Vaughan - Hirsch" userId="568b5e0da5276a03" providerId="LiveId" clId="{CD7B4A46-3F5A-42ED-9FE7-48DAC7226098}" dt="2024-02-19T12:37:23.734" v="13" actId="47"/>
        <pc:sldMkLst>
          <pc:docMk/>
          <pc:sldMk cId="2068269405" sldId="423"/>
        </pc:sldMkLst>
      </pc:sldChg>
      <pc:sldChg chg="del">
        <pc:chgData name="Laura Vaughan - Hirsch" userId="568b5e0da5276a03" providerId="LiveId" clId="{CD7B4A46-3F5A-42ED-9FE7-48DAC7226098}" dt="2024-02-19T12:36:36.921" v="5" actId="47"/>
        <pc:sldMkLst>
          <pc:docMk/>
          <pc:sldMk cId="2404326709" sldId="431"/>
        </pc:sldMkLst>
      </pc:sldChg>
      <pc:sldChg chg="del">
        <pc:chgData name="Laura Vaughan - Hirsch" userId="568b5e0da5276a03" providerId="LiveId" clId="{CD7B4A46-3F5A-42ED-9FE7-48DAC7226098}" dt="2024-02-19T12:36:29.233" v="0" actId="47"/>
        <pc:sldMkLst>
          <pc:docMk/>
          <pc:sldMk cId="3396385733" sldId="434"/>
        </pc:sldMkLst>
      </pc:sldChg>
      <pc:sldChg chg="del">
        <pc:chgData name="Laura Vaughan - Hirsch" userId="568b5e0da5276a03" providerId="LiveId" clId="{CD7B4A46-3F5A-42ED-9FE7-48DAC7226098}" dt="2024-02-19T12:36:43.330" v="9" actId="47"/>
        <pc:sldMkLst>
          <pc:docMk/>
          <pc:sldMk cId="4131939945" sldId="436"/>
        </pc:sldMkLst>
      </pc:sldChg>
      <pc:sldChg chg="del">
        <pc:chgData name="Laura Vaughan - Hirsch" userId="568b5e0da5276a03" providerId="LiveId" clId="{CD7B4A46-3F5A-42ED-9FE7-48DAC7226098}" dt="2024-02-19T12:36:43.909" v="10" actId="47"/>
        <pc:sldMkLst>
          <pc:docMk/>
          <pc:sldMk cId="2741506074" sldId="441"/>
        </pc:sldMkLst>
      </pc:sldChg>
      <pc:sldChg chg="del">
        <pc:chgData name="Laura Vaughan - Hirsch" userId="568b5e0da5276a03" providerId="LiveId" clId="{CD7B4A46-3F5A-42ED-9FE7-48DAC7226098}" dt="2024-02-19T12:36:45.606" v="11" actId="47"/>
        <pc:sldMkLst>
          <pc:docMk/>
          <pc:sldMk cId="468189949" sldId="442"/>
        </pc:sldMkLst>
      </pc:sldChg>
      <pc:sldChg chg="del">
        <pc:chgData name="Laura Vaughan - Hirsch" userId="568b5e0da5276a03" providerId="LiveId" clId="{CD7B4A46-3F5A-42ED-9FE7-48DAC7226098}" dt="2024-02-19T12:39:10.408" v="43" actId="47"/>
        <pc:sldMkLst>
          <pc:docMk/>
          <pc:sldMk cId="3653544666" sldId="445"/>
        </pc:sldMkLst>
      </pc:sldChg>
      <pc:sldChg chg="del">
        <pc:chgData name="Laura Vaughan - Hirsch" userId="568b5e0da5276a03" providerId="LiveId" clId="{CD7B4A46-3F5A-42ED-9FE7-48DAC7226098}" dt="2024-02-19T12:39:09.301" v="42" actId="47"/>
        <pc:sldMkLst>
          <pc:docMk/>
          <pc:sldMk cId="662381316" sldId="446"/>
        </pc:sldMkLst>
      </pc:sldChg>
      <pc:sldChg chg="del">
        <pc:chgData name="Laura Vaughan - Hirsch" userId="568b5e0da5276a03" providerId="LiveId" clId="{CD7B4A46-3F5A-42ED-9FE7-48DAC7226098}" dt="2024-02-19T12:37:34.073" v="19" actId="47"/>
        <pc:sldMkLst>
          <pc:docMk/>
          <pc:sldMk cId="3157091084" sldId="447"/>
        </pc:sldMkLst>
      </pc:sldChg>
      <pc:sldChg chg="del">
        <pc:chgData name="Laura Vaughan - Hirsch" userId="568b5e0da5276a03" providerId="LiveId" clId="{CD7B4A46-3F5A-42ED-9FE7-48DAC7226098}" dt="2024-02-19T12:37:32.002" v="17" actId="47"/>
        <pc:sldMkLst>
          <pc:docMk/>
          <pc:sldMk cId="1771667507" sldId="448"/>
        </pc:sldMkLst>
      </pc:sldChg>
      <pc:sldChg chg="del">
        <pc:chgData name="Laura Vaughan - Hirsch" userId="568b5e0da5276a03" providerId="LiveId" clId="{CD7B4A46-3F5A-42ED-9FE7-48DAC7226098}" dt="2024-02-19T12:36:42.034" v="8" actId="47"/>
        <pc:sldMkLst>
          <pc:docMk/>
          <pc:sldMk cId="2870089427" sldId="456"/>
        </pc:sldMkLst>
      </pc:sldChg>
      <pc:sldChg chg="del">
        <pc:chgData name="Laura Vaughan - Hirsch" userId="568b5e0da5276a03" providerId="LiveId" clId="{CD7B4A46-3F5A-42ED-9FE7-48DAC7226098}" dt="2024-02-19T12:36:40.148" v="7" actId="47"/>
        <pc:sldMkLst>
          <pc:docMk/>
          <pc:sldMk cId="3337139100" sldId="463"/>
        </pc:sldMkLst>
      </pc:sldChg>
      <pc:sldChg chg="del">
        <pc:chgData name="Laura Vaughan - Hirsch" userId="568b5e0da5276a03" providerId="LiveId" clId="{CD7B4A46-3F5A-42ED-9FE7-48DAC7226098}" dt="2024-02-19T12:37:40.442" v="24" actId="47"/>
        <pc:sldMkLst>
          <pc:docMk/>
          <pc:sldMk cId="1020462207" sldId="464"/>
        </pc:sldMkLst>
      </pc:sldChg>
      <pc:sldChg chg="del">
        <pc:chgData name="Laura Vaughan - Hirsch" userId="568b5e0da5276a03" providerId="LiveId" clId="{CD7B4A46-3F5A-42ED-9FE7-48DAC7226098}" dt="2024-02-19T12:37:25.185" v="14" actId="47"/>
        <pc:sldMkLst>
          <pc:docMk/>
          <pc:sldMk cId="2342687927" sldId="465"/>
        </pc:sldMkLst>
      </pc:sldChg>
      <pc:sldChg chg="del">
        <pc:chgData name="Laura Vaughan - Hirsch" userId="568b5e0da5276a03" providerId="LiveId" clId="{CD7B4A46-3F5A-42ED-9FE7-48DAC7226098}" dt="2024-02-19T12:37:26.451" v="15" actId="47"/>
        <pc:sldMkLst>
          <pc:docMk/>
          <pc:sldMk cId="3884467297" sldId="466"/>
        </pc:sldMkLst>
      </pc:sldChg>
      <pc:sldChg chg="del">
        <pc:chgData name="Laura Vaughan - Hirsch" userId="568b5e0da5276a03" providerId="LiveId" clId="{CD7B4A46-3F5A-42ED-9FE7-48DAC7226098}" dt="2024-02-19T12:37:36.412" v="22" actId="47"/>
        <pc:sldMkLst>
          <pc:docMk/>
          <pc:sldMk cId="2458181117" sldId="469"/>
        </pc:sldMkLst>
      </pc:sldChg>
      <pc:sldChg chg="del">
        <pc:chgData name="Laura Vaughan - Hirsch" userId="568b5e0da5276a03" providerId="LiveId" clId="{CD7B4A46-3F5A-42ED-9FE7-48DAC7226098}" dt="2024-02-19T12:37:35.758" v="21" actId="47"/>
        <pc:sldMkLst>
          <pc:docMk/>
          <pc:sldMk cId="1861724816" sldId="470"/>
        </pc:sldMkLst>
      </pc:sldChg>
      <pc:sldChg chg="del">
        <pc:chgData name="Laura Vaughan - Hirsch" userId="568b5e0da5276a03" providerId="LiveId" clId="{CD7B4A46-3F5A-42ED-9FE7-48DAC7226098}" dt="2024-02-19T12:36:46.936" v="12" actId="47"/>
        <pc:sldMkLst>
          <pc:docMk/>
          <pc:sldMk cId="691858647" sldId="471"/>
        </pc:sldMkLst>
      </pc:sldChg>
      <pc:sldChg chg="del">
        <pc:chgData name="Laura Vaughan - Hirsch" userId="568b5e0da5276a03" providerId="LiveId" clId="{CD7B4A46-3F5A-42ED-9FE7-48DAC7226098}" dt="2024-02-19T12:37:33.416" v="18" actId="47"/>
        <pc:sldMkLst>
          <pc:docMk/>
          <pc:sldMk cId="3817750292" sldId="472"/>
        </pc:sldMkLst>
      </pc:sldChg>
      <pc:sldChg chg="del">
        <pc:chgData name="Laura Vaughan - Hirsch" userId="568b5e0da5276a03" providerId="LiveId" clId="{CD7B4A46-3F5A-42ED-9FE7-48DAC7226098}" dt="2024-02-19T12:36:38.260" v="6" actId="47"/>
        <pc:sldMkLst>
          <pc:docMk/>
          <pc:sldMk cId="1429317691" sldId="473"/>
        </pc:sldMkLst>
      </pc:sldChg>
      <pc:sldChg chg="del">
        <pc:chgData name="Laura Vaughan - Hirsch" userId="568b5e0da5276a03" providerId="LiveId" clId="{CD7B4A46-3F5A-42ED-9FE7-48DAC7226098}" dt="2024-02-19T12:36:33.120" v="3" actId="47"/>
        <pc:sldMkLst>
          <pc:docMk/>
          <pc:sldMk cId="1114085813" sldId="474"/>
        </pc:sldMkLst>
      </pc:sldChg>
      <pc:sldChg chg="del">
        <pc:chgData name="Laura Vaughan - Hirsch" userId="568b5e0da5276a03" providerId="LiveId" clId="{CD7B4A46-3F5A-42ED-9FE7-48DAC7226098}" dt="2024-02-19T12:37:29.501" v="16" actId="47"/>
        <pc:sldMkLst>
          <pc:docMk/>
          <pc:sldMk cId="1591092544" sldId="4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A108B-2812-4C94-8667-7453AE049E8C}"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90BCD-4951-44C4-94C5-AD66C0F637AD}" type="slidenum">
              <a:rPr lang="en-GB" smtClean="0"/>
              <a:t>‹#›</a:t>
            </a:fld>
            <a:endParaRPr lang="en-GB"/>
          </a:p>
        </p:txBody>
      </p:sp>
    </p:spTree>
    <p:extLst>
      <p:ext uri="{BB962C8B-B14F-4D97-AF65-F5344CB8AC3E}">
        <p14:creationId xmlns:p14="http://schemas.microsoft.com/office/powerpoint/2010/main" val="201122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0158AA-226F-4F40-8333-F9A54434B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9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Symbol" panose="05050102010706020507" pitchFamily="18" charset="2"/>
              <a:buChar char=""/>
            </a:pPr>
            <a:endParaRPr lang="en-GB" dirty="0"/>
          </a:p>
        </p:txBody>
      </p:sp>
      <p:sp>
        <p:nvSpPr>
          <p:cNvPr id="4" name="Slide Number Placeholder 3"/>
          <p:cNvSpPr>
            <a:spLocks noGrp="1"/>
          </p:cNvSpPr>
          <p:nvPr>
            <p:ph type="sldNum" sz="quarter" idx="5"/>
          </p:nvPr>
        </p:nvSpPr>
        <p:spPr/>
        <p:txBody>
          <a:bodyPr/>
          <a:lstStyle/>
          <a:p>
            <a:fld id="{DF190BCD-4951-44C4-94C5-AD66C0F637AD}" type="slidenum">
              <a:rPr lang="en-GB" smtClean="0"/>
              <a:t>3</a:t>
            </a:fld>
            <a:endParaRPr lang="en-GB"/>
          </a:p>
        </p:txBody>
      </p:sp>
    </p:spTree>
    <p:extLst>
      <p:ext uri="{BB962C8B-B14F-4D97-AF65-F5344CB8AC3E}">
        <p14:creationId xmlns:p14="http://schemas.microsoft.com/office/powerpoint/2010/main" val="209040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Students are likely to have seen storks and possibly stork nests across different places in Europe including France, Portugal, Poland, Germany, Spain and Belgium. They have distinctive large nests which can be found on houses, churches and other structures as well as mature trees. However, they were not always common in these areas. </a:t>
            </a:r>
          </a:p>
          <a:p>
            <a:r>
              <a:rPr lang="en-GB" dirty="0"/>
              <a:t>- Storks declined in number across Europe (habitat destruction and hunting) and the success they have now is due to reintroduction programmes (Switzerland in 1948, Alsace in 1972, Belgium in 1987 and Sweden in 1989). In the UK, we are following the methodology of some of these successful projects. </a:t>
            </a:r>
          </a:p>
        </p:txBody>
      </p:sp>
      <p:sp>
        <p:nvSpPr>
          <p:cNvPr id="4" name="Slide Number Placeholder 3"/>
          <p:cNvSpPr>
            <a:spLocks noGrp="1"/>
          </p:cNvSpPr>
          <p:nvPr>
            <p:ph type="sldNum" sz="quarter" idx="5"/>
          </p:nvPr>
        </p:nvSpPr>
        <p:spPr/>
        <p:txBody>
          <a:bodyPr/>
          <a:lstStyle/>
          <a:p>
            <a:fld id="{DF190BCD-4951-44C4-94C5-AD66C0F637AD}" type="slidenum">
              <a:rPr lang="en-GB" smtClean="0"/>
              <a:t>4</a:t>
            </a:fld>
            <a:endParaRPr lang="en-GB"/>
          </a:p>
        </p:txBody>
      </p:sp>
    </p:spTree>
    <p:extLst>
      <p:ext uri="{BB962C8B-B14F-4D97-AF65-F5344CB8AC3E}">
        <p14:creationId xmlns:p14="http://schemas.microsoft.com/office/powerpoint/2010/main" val="10538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1185, Storrington was called ‘</a:t>
            </a:r>
            <a:r>
              <a:rPr lang="en-GB" dirty="0" err="1"/>
              <a:t>Storketon</a:t>
            </a:r>
            <a:r>
              <a:rPr lang="en-GB" dirty="0"/>
              <a:t>’ which in Old English means ‘Homestead with the storks’. The village sign still displays a pair of storks. </a:t>
            </a:r>
          </a:p>
          <a:p>
            <a:r>
              <a:rPr lang="en-GB" dirty="0"/>
              <a:t>- There were over 1115 sightings of white storks over the UK recorded between 1958 and 2013</a:t>
            </a:r>
          </a:p>
          <a:p>
            <a:endParaRPr lang="en-GB" dirty="0"/>
          </a:p>
        </p:txBody>
      </p:sp>
      <p:sp>
        <p:nvSpPr>
          <p:cNvPr id="4" name="Slide Number Placeholder 3"/>
          <p:cNvSpPr>
            <a:spLocks noGrp="1"/>
          </p:cNvSpPr>
          <p:nvPr>
            <p:ph type="sldNum" sz="quarter" idx="5"/>
          </p:nvPr>
        </p:nvSpPr>
        <p:spPr/>
        <p:txBody>
          <a:bodyPr/>
          <a:lstStyle/>
          <a:p>
            <a:fld id="{DF190BCD-4951-44C4-94C5-AD66C0F637AD}" type="slidenum">
              <a:rPr lang="en-GB" smtClean="0"/>
              <a:t>5</a:t>
            </a:fld>
            <a:endParaRPr lang="en-GB"/>
          </a:p>
        </p:txBody>
      </p:sp>
    </p:spTree>
    <p:extLst>
      <p:ext uri="{BB962C8B-B14F-4D97-AF65-F5344CB8AC3E}">
        <p14:creationId xmlns:p14="http://schemas.microsoft.com/office/powerpoint/2010/main" val="113495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Floodplains in the UK have been drained for agriculture since Roman times, but this has increased drastically since the Industrial Revolution </a:t>
            </a:r>
          </a:p>
        </p:txBody>
      </p:sp>
      <p:sp>
        <p:nvSpPr>
          <p:cNvPr id="4" name="Slide Number Placeholder 3"/>
          <p:cNvSpPr>
            <a:spLocks noGrp="1"/>
          </p:cNvSpPr>
          <p:nvPr>
            <p:ph type="sldNum" sz="quarter" idx="5"/>
          </p:nvPr>
        </p:nvSpPr>
        <p:spPr/>
        <p:txBody>
          <a:bodyPr/>
          <a:lstStyle/>
          <a:p>
            <a:fld id="{DF190BCD-4951-44C4-94C5-AD66C0F637AD}" type="slidenum">
              <a:rPr lang="en-GB" smtClean="0"/>
              <a:t>8</a:t>
            </a:fld>
            <a:endParaRPr lang="en-GB"/>
          </a:p>
        </p:txBody>
      </p:sp>
    </p:spTree>
    <p:extLst>
      <p:ext uri="{BB962C8B-B14F-4D97-AF65-F5344CB8AC3E}">
        <p14:creationId xmlns:p14="http://schemas.microsoft.com/office/powerpoint/2010/main" val="1444577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1% of Earth’s cover includes habitat for 30% of all vertebrate species on Earth, making wetlands an incredibly valuable ecosystem. </a:t>
            </a:r>
          </a:p>
          <a:p>
            <a:endParaRPr lang="en-GB" dirty="0"/>
          </a:p>
          <a:p>
            <a:r>
              <a:rPr lang="en-GB" dirty="0"/>
              <a:t>Points to discuss could include – why wetlands have become so damaged (drainage for agriculture, pollution run off, drainage for building, sewage run off) </a:t>
            </a:r>
          </a:p>
        </p:txBody>
      </p:sp>
      <p:sp>
        <p:nvSpPr>
          <p:cNvPr id="4" name="Slide Number Placeholder 3"/>
          <p:cNvSpPr>
            <a:spLocks noGrp="1"/>
          </p:cNvSpPr>
          <p:nvPr>
            <p:ph type="sldNum" sz="quarter" idx="5"/>
          </p:nvPr>
        </p:nvSpPr>
        <p:spPr/>
        <p:txBody>
          <a:bodyPr/>
          <a:lstStyle/>
          <a:p>
            <a:fld id="{DF190BCD-4951-44C4-94C5-AD66C0F637AD}" type="slidenum">
              <a:rPr lang="en-GB" smtClean="0"/>
              <a:t>9</a:t>
            </a:fld>
            <a:endParaRPr lang="en-GB"/>
          </a:p>
        </p:txBody>
      </p:sp>
    </p:spTree>
    <p:extLst>
      <p:ext uri="{BB962C8B-B14F-4D97-AF65-F5344CB8AC3E}">
        <p14:creationId xmlns:p14="http://schemas.microsoft.com/office/powerpoint/2010/main" val="2874091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Prefer areas of open wetland, particularly grassy areas which are wet or periodically flooded: riverbanks, marshes, floodplains and meadows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Avoiding areas with greater woodland cover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Savannahs, dry grasslands across their migratory route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 recent years landfill sites and surrounding habitats are important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Large proportion of diet is made up from insects, beetles, crickets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 can consist of worms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Will follow locust swarms on migration and in over wintering sites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Will eat a wide variety of other species too including fish, amphibians, reptiles, and small mammals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When they are nesting, they will usually forage within a 5km radius of the nest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Highly adaptable and are using landfill sites across Europe as food sources, some populations have ceased migrations and live on these sites all year round, rearing young at those sites.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F190BCD-4951-44C4-94C5-AD66C0F637AD}" type="slidenum">
              <a:rPr lang="en-GB" smtClean="0"/>
              <a:t>14</a:t>
            </a:fld>
            <a:endParaRPr lang="en-GB"/>
          </a:p>
        </p:txBody>
      </p:sp>
    </p:spTree>
    <p:extLst>
      <p:ext uri="{BB962C8B-B14F-4D97-AF65-F5344CB8AC3E}">
        <p14:creationId xmlns:p14="http://schemas.microsoft.com/office/powerpoint/2010/main" val="3665190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6527B99-295A-4946-A818-B1FB0A8735A6}" type="datetimeFigureOut">
              <a:rPr lang="en-GB" smtClean="0"/>
              <a:t>19/02/2024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3141683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27B99-295A-4946-A818-B1FB0A8735A6}" type="datetimeFigureOut">
              <a:rPr lang="en-GB" smtClean="0"/>
              <a:t>19/02/2024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113801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27B99-295A-4946-A818-B1FB0A8735A6}" type="datetimeFigureOut">
              <a:rPr lang="en-GB" smtClean="0"/>
              <a:t>19/02/2024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428703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3414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27B99-295A-4946-A818-B1FB0A8735A6}" type="datetimeFigureOut">
              <a:rPr lang="en-GB" smtClean="0"/>
              <a:t>19/02/2024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45515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527B99-295A-4946-A818-B1FB0A8735A6}" type="datetimeFigureOut">
              <a:rPr lang="en-GB" smtClean="0"/>
              <a:t>19/02/2024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272573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527B99-295A-4946-A818-B1FB0A8735A6}" type="datetimeFigureOut">
              <a:rPr lang="en-GB" smtClean="0"/>
              <a:t>19/02/2024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324042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527B99-295A-4946-A818-B1FB0A8735A6}" type="datetimeFigureOut">
              <a:rPr lang="en-GB" smtClean="0"/>
              <a:t>19/02/2024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218023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27B99-295A-4946-A818-B1FB0A8735A6}" type="datetimeFigureOut">
              <a:rPr lang="en-GB" smtClean="0"/>
              <a:t>19/02/2024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265146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6527B99-295A-4946-A818-B1FB0A8735A6}" type="datetimeFigureOut">
              <a:rPr lang="en-GB" smtClean="0"/>
              <a:t>19/02/2024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AD9979A-48D2-44E7-AE04-FED139C1A498}" type="slidenum">
              <a:rPr lang="en-GB" smtClean="0"/>
              <a:t>‹#›</a:t>
            </a:fld>
            <a:endParaRPr lang="en-GB"/>
          </a:p>
        </p:txBody>
      </p:sp>
    </p:spTree>
    <p:extLst>
      <p:ext uri="{BB962C8B-B14F-4D97-AF65-F5344CB8AC3E}">
        <p14:creationId xmlns:p14="http://schemas.microsoft.com/office/powerpoint/2010/main" val="49511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p:cNvSpPr>
            <a:spLocks noGrp="1"/>
          </p:cNvSpPr>
          <p:nvPr>
            <p:ph type="dt" sz="half" idx="10"/>
          </p:nvPr>
        </p:nvSpPr>
        <p:spPr/>
        <p:txBody>
          <a:bodyPr/>
          <a:lstStyle/>
          <a:p>
            <a:fld id="{A6527B99-295A-4946-A818-B1FB0A8735A6}" type="datetimeFigureOut">
              <a:rPr lang="en-GB" smtClean="0"/>
              <a:t>19/02/2024</a:t>
            </a:fld>
            <a:endParaRPr lang="en-GB"/>
          </a:p>
        </p:txBody>
      </p:sp>
      <p:sp>
        <p:nvSpPr>
          <p:cNvPr id="10" name="Footer Placeholder 9"/>
          <p:cNvSpPr>
            <a:spLocks noGrp="1"/>
          </p:cNvSpPr>
          <p:nvPr>
            <p:ph type="ftr" sz="quarter" idx="11"/>
          </p:nvPr>
        </p:nvSpPr>
        <p:spPr/>
        <p:txBody>
          <a:bodyPr/>
          <a:lstStyle/>
          <a:p>
            <a:endParaRPr lang="en-GB"/>
          </a:p>
        </p:txBody>
      </p:sp>
      <p:sp>
        <p:nvSpPr>
          <p:cNvPr id="11" name="Slide Number Placeholder 10"/>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98465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76000" b="-7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2/19/2024</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4923955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34.jpeg"/><Relationship Id="rId3" Type="http://schemas.openxmlformats.org/officeDocument/2006/relationships/image" Target="../media/image45.jpeg"/><Relationship Id="rId7" Type="http://schemas.openxmlformats.org/officeDocument/2006/relationships/image" Target="../media/image32.jpeg"/><Relationship Id="rId12" Type="http://schemas.openxmlformats.org/officeDocument/2006/relationships/image" Target="../media/image50.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49.jpeg"/><Relationship Id="rId5" Type="http://schemas.openxmlformats.org/officeDocument/2006/relationships/image" Target="../media/image33.jpeg"/><Relationship Id="rId10" Type="http://schemas.openxmlformats.org/officeDocument/2006/relationships/image" Target="../media/image48.jpeg"/><Relationship Id="rId4" Type="http://schemas.openxmlformats.org/officeDocument/2006/relationships/image" Target="../media/image30.jpeg"/><Relationship Id="rId9" Type="http://schemas.openxmlformats.org/officeDocument/2006/relationships/image" Target="../media/image47.jpeg"/><Relationship Id="rId1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1.jpeg"/><Relationship Id="rId3" Type="http://schemas.openxmlformats.org/officeDocument/2006/relationships/image" Target="../media/image30.jpeg"/><Relationship Id="rId7" Type="http://schemas.openxmlformats.org/officeDocument/2006/relationships/image" Target="../media/image46.jpeg"/><Relationship Id="rId12" Type="http://schemas.openxmlformats.org/officeDocument/2006/relationships/image" Target="../media/image34.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50.jpeg"/><Relationship Id="rId5" Type="http://schemas.openxmlformats.org/officeDocument/2006/relationships/image" Target="../media/image31.jpeg"/><Relationship Id="rId10" Type="http://schemas.openxmlformats.org/officeDocument/2006/relationships/image" Target="../media/image49.jpeg"/><Relationship Id="rId4" Type="http://schemas.openxmlformats.org/officeDocument/2006/relationships/image" Target="../media/image33.jpe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34.jpeg"/><Relationship Id="rId3" Type="http://schemas.openxmlformats.org/officeDocument/2006/relationships/image" Target="../media/image44.jpeg"/><Relationship Id="rId7" Type="http://schemas.openxmlformats.org/officeDocument/2006/relationships/image" Target="../media/image32.jpeg"/><Relationship Id="rId12"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49.jpeg"/><Relationship Id="rId5" Type="http://schemas.openxmlformats.org/officeDocument/2006/relationships/image" Target="../media/image33.jpeg"/><Relationship Id="rId10" Type="http://schemas.openxmlformats.org/officeDocument/2006/relationships/image" Target="../media/image48.jpeg"/><Relationship Id="rId4" Type="http://schemas.openxmlformats.org/officeDocument/2006/relationships/image" Target="../media/image30.jpeg"/><Relationship Id="rId9" Type="http://schemas.openxmlformats.org/officeDocument/2006/relationships/image" Target="../media/image47.jpeg"/><Relationship Id="rId14"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539647-C90E-4F94-AB5B-567A76759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7" name="Picture 6" descr="A bird flying in the sky&#10;&#10;Description automatically generated">
            <a:extLst>
              <a:ext uri="{FF2B5EF4-FFF2-40B4-BE49-F238E27FC236}">
                <a16:creationId xmlns:a16="http://schemas.microsoft.com/office/drawing/2014/main" id="{5C932BD3-750A-4DF6-B62E-31796E67A658}"/>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a:stretch/>
        </p:blipFill>
        <p:spPr>
          <a:xfrm flipH="1">
            <a:off x="0" y="0"/>
            <a:ext cx="12191980" cy="6857990"/>
          </a:xfrm>
          <a:prstGeom prst="rect">
            <a:avLst/>
          </a:prstGeom>
        </p:spPr>
      </p:pic>
      <p:sp>
        <p:nvSpPr>
          <p:cNvPr id="2" name="Title 1"/>
          <p:cNvSpPr>
            <a:spLocks noGrp="1"/>
          </p:cNvSpPr>
          <p:nvPr>
            <p:ph type="ctrTitle"/>
          </p:nvPr>
        </p:nvSpPr>
        <p:spPr>
          <a:xfrm>
            <a:off x="-449792" y="-762533"/>
            <a:ext cx="10782300" cy="3352800"/>
          </a:xfrm>
        </p:spPr>
        <p:txBody>
          <a:bodyPr>
            <a:normAutofit/>
          </a:bodyPr>
          <a:lstStyle/>
          <a:p>
            <a:pPr algn="ctr"/>
            <a:r>
              <a:rPr lang="en-GB" sz="6600" dirty="0"/>
              <a:t>White Storks Taking Flight: Lesson 1</a:t>
            </a:r>
          </a:p>
        </p:txBody>
      </p:sp>
      <p:sp>
        <p:nvSpPr>
          <p:cNvPr id="3" name="Subtitle 2"/>
          <p:cNvSpPr>
            <a:spLocks noGrp="1"/>
          </p:cNvSpPr>
          <p:nvPr>
            <p:ph type="subTitle" idx="1"/>
          </p:nvPr>
        </p:nvSpPr>
        <p:spPr>
          <a:xfrm>
            <a:off x="667512" y="3495679"/>
            <a:ext cx="9228201" cy="1645920"/>
          </a:xfrm>
        </p:spPr>
        <p:txBody>
          <a:bodyPr>
            <a:normAutofit/>
          </a:bodyPr>
          <a:lstStyle/>
          <a:p>
            <a:r>
              <a:rPr lang="en-GB" dirty="0"/>
              <a:t>Reconnecting with a wilder Britain</a:t>
            </a:r>
          </a:p>
        </p:txBody>
      </p:sp>
      <p:pic>
        <p:nvPicPr>
          <p:cNvPr id="11" name="Picture 10">
            <a:extLst>
              <a:ext uri="{FF2B5EF4-FFF2-40B4-BE49-F238E27FC236}">
                <a16:creationId xmlns:a16="http://schemas.microsoft.com/office/drawing/2014/main" id="{C1E2E02F-FB10-461B-A571-BF176DE2E4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132269" y="4739019"/>
            <a:ext cx="2059711" cy="2059711"/>
          </a:xfrm>
          <a:prstGeom prst="rect">
            <a:avLst/>
          </a:prstGeom>
          <a:noFill/>
        </p:spPr>
      </p:pic>
    </p:spTree>
    <p:extLst>
      <p:ext uri="{BB962C8B-B14F-4D97-AF65-F5344CB8AC3E}">
        <p14:creationId xmlns:p14="http://schemas.microsoft.com/office/powerpoint/2010/main" val="3416227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CF4D09-9A5F-44A5-9D68-E41144B99D46}"/>
              </a:ext>
            </a:extLst>
          </p:cNvPr>
          <p:cNvPicPr>
            <a:picLocks noGrp="1" noChangeAspect="1"/>
          </p:cNvPicPr>
          <p:nvPr>
            <p:ph idx="1"/>
          </p:nvPr>
        </p:nvPicPr>
        <p:blipFill rotWithShape="1">
          <a:blip r:embed="rId2">
            <a:alphaModFix amt="50000"/>
            <a:extLst>
              <a:ext uri="{28A0092B-C50C-407E-A947-70E740481C1C}">
                <a14:useLocalDpi xmlns:a14="http://schemas.microsoft.com/office/drawing/2010/main" val="0"/>
              </a:ext>
            </a:extLst>
          </a:blip>
          <a:srcRect t="1405" b="14210"/>
          <a:stretch/>
        </p:blipFill>
        <p:spPr>
          <a:xfrm>
            <a:off x="0" y="0"/>
            <a:ext cx="12192000" cy="6858000"/>
          </a:xfrm>
          <a:prstGeom prst="rect">
            <a:avLst/>
          </a:prstGeom>
        </p:spPr>
      </p:pic>
      <p:sp>
        <p:nvSpPr>
          <p:cNvPr id="2" name="Title 1">
            <a:extLst>
              <a:ext uri="{FF2B5EF4-FFF2-40B4-BE49-F238E27FC236}">
                <a16:creationId xmlns:a16="http://schemas.microsoft.com/office/drawing/2014/main" id="{162899BA-250F-4302-B17D-5263AFF9F876}"/>
              </a:ext>
            </a:extLst>
          </p:cNvPr>
          <p:cNvSpPr>
            <a:spLocks noGrp="1"/>
          </p:cNvSpPr>
          <p:nvPr>
            <p:ph type="title"/>
          </p:nvPr>
        </p:nvSpPr>
        <p:spPr>
          <a:xfrm>
            <a:off x="276932" y="2523067"/>
            <a:ext cx="10782300" cy="3352800"/>
          </a:xfrm>
        </p:spPr>
        <p:txBody>
          <a:bodyPr vert="horz" lIns="91440" tIns="45720" rIns="91440" bIns="45720" rtlCol="0" anchor="b">
            <a:normAutofit/>
          </a:bodyPr>
          <a:lstStyle/>
          <a:p>
            <a:pPr>
              <a:lnSpc>
                <a:spcPct val="80000"/>
              </a:lnSpc>
            </a:pPr>
            <a:r>
              <a:rPr lang="en-US" sz="6600" b="1" dirty="0">
                <a:solidFill>
                  <a:schemeClr val="tx1"/>
                </a:solidFill>
              </a:rPr>
              <a:t>White Stork Ecology: </a:t>
            </a:r>
            <a:br>
              <a:rPr lang="en-US" sz="6600" b="1" dirty="0">
                <a:solidFill>
                  <a:schemeClr val="tx1"/>
                </a:solidFill>
              </a:rPr>
            </a:br>
            <a:r>
              <a:rPr lang="en-US" sz="6600" b="1" dirty="0">
                <a:solidFill>
                  <a:schemeClr val="tx1"/>
                </a:solidFill>
              </a:rPr>
              <a:t>What do you think storks eat?</a:t>
            </a:r>
          </a:p>
        </p:txBody>
      </p:sp>
    </p:spTree>
    <p:extLst>
      <p:ext uri="{BB962C8B-B14F-4D97-AF65-F5344CB8AC3E}">
        <p14:creationId xmlns:p14="http://schemas.microsoft.com/office/powerpoint/2010/main" val="201294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535C-1EE1-E497-0EEF-5D42DC04AF91}"/>
              </a:ext>
            </a:extLst>
          </p:cNvPr>
          <p:cNvSpPr>
            <a:spLocks noGrp="1"/>
          </p:cNvSpPr>
          <p:nvPr>
            <p:ph type="title"/>
          </p:nvPr>
        </p:nvSpPr>
        <p:spPr>
          <a:xfrm>
            <a:off x="491217" y="504048"/>
            <a:ext cx="4742788" cy="674058"/>
          </a:xfrm>
        </p:spPr>
        <p:txBody>
          <a:bodyPr>
            <a:normAutofit fontScale="90000"/>
          </a:bodyPr>
          <a:lstStyle/>
          <a:p>
            <a:r>
              <a:rPr lang="en-GB" dirty="0">
                <a:solidFill>
                  <a:schemeClr val="bg1"/>
                </a:solidFill>
              </a:rPr>
              <a:t>Activity: Stork Diets</a:t>
            </a:r>
          </a:p>
        </p:txBody>
      </p:sp>
      <p:sp>
        <p:nvSpPr>
          <p:cNvPr id="3" name="Content Placeholder 2">
            <a:extLst>
              <a:ext uri="{FF2B5EF4-FFF2-40B4-BE49-F238E27FC236}">
                <a16:creationId xmlns:a16="http://schemas.microsoft.com/office/drawing/2014/main" id="{C91996A2-58AE-BFA0-7C59-F20176C15748}"/>
              </a:ext>
            </a:extLst>
          </p:cNvPr>
          <p:cNvSpPr>
            <a:spLocks noGrp="1"/>
          </p:cNvSpPr>
          <p:nvPr>
            <p:ph idx="1"/>
          </p:nvPr>
        </p:nvSpPr>
        <p:spPr>
          <a:xfrm>
            <a:off x="326571" y="1282336"/>
            <a:ext cx="5604783" cy="5071615"/>
          </a:xfrm>
        </p:spPr>
        <p:txBody>
          <a:bodyPr>
            <a:normAutofit lnSpcReduction="10000"/>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Storks are not fussy eaters; they are carnivores and will eat anything that moves and will also eat carrion (dead animals) and food waste from humans. In some areas in Europe, storks have even used landfill sites as a food source.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Like owls, storks sometimes produce pellets as they digest food. This is because they often swallow their prey whole or in large pieces, including things they cannot digest like fur, exoskeletons, teeth, bones or feathers.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the stork's digestive system, the indigestible parts from the food are compressed into a pellet while the rest of the food passed through into the intestines. The pellets are then regurgitated. Storks can produce pellets quite regularly and they are usually found on the floor near stork nests or near where storks eat. </a:t>
            </a:r>
          </a:p>
          <a:p>
            <a:endParaRPr lang="en-GB" dirty="0"/>
          </a:p>
        </p:txBody>
      </p:sp>
      <p:pic>
        <p:nvPicPr>
          <p:cNvPr id="4098" name="Picture 2" descr="Lawn Pests - Grassroots Lawn Treatments Ltd">
            <a:extLst>
              <a:ext uri="{FF2B5EF4-FFF2-40B4-BE49-F238E27FC236}">
                <a16:creationId xmlns:a16="http://schemas.microsoft.com/office/drawing/2014/main" id="{9A7AAB38-4EBC-5F20-5891-D42BB34CE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438" y="351109"/>
            <a:ext cx="2480991" cy="16539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Earthworm media - Encyclopedia of Life">
            <a:extLst>
              <a:ext uri="{FF2B5EF4-FFF2-40B4-BE49-F238E27FC236}">
                <a16:creationId xmlns:a16="http://schemas.microsoft.com/office/drawing/2014/main" id="{3682CA90-6B70-7C41-6A96-7DC8AB4B9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438" y="2275786"/>
            <a:ext cx="2480990" cy="1743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Grasshoppers and crickets: what's the difference? - Saga">
            <a:extLst>
              <a:ext uri="{FF2B5EF4-FFF2-40B4-BE49-F238E27FC236}">
                <a16:creationId xmlns:a16="http://schemas.microsoft.com/office/drawing/2014/main" id="{AEB7593A-C519-799E-2FAA-FB9BDFA24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870" y="2275786"/>
            <a:ext cx="2176451" cy="16585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This is why you're seeing more mice this time of year - Cottage Life">
            <a:extLst>
              <a:ext uri="{FF2B5EF4-FFF2-40B4-BE49-F238E27FC236}">
                <a16:creationId xmlns:a16="http://schemas.microsoft.com/office/drawing/2014/main" id="{C894E429-8613-F993-508A-062B197A2B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977"/>
          <a:stretch/>
        </p:blipFill>
        <p:spPr bwMode="auto">
          <a:xfrm>
            <a:off x="9384438" y="4200461"/>
            <a:ext cx="2445908" cy="18735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ommon Frog - Brilliant Creation">
            <a:extLst>
              <a:ext uri="{FF2B5EF4-FFF2-40B4-BE49-F238E27FC236}">
                <a16:creationId xmlns:a16="http://schemas.microsoft.com/office/drawing/2014/main" id="{46D288C7-146D-6488-2CD5-EDAF9D7A15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296" y="351109"/>
            <a:ext cx="2156786" cy="16585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IMG_4546 Dung Beetle (Anoplotrupes stercorosus) nr Oldany 20-10-19 ...">
            <a:extLst>
              <a:ext uri="{FF2B5EF4-FFF2-40B4-BE49-F238E27FC236}">
                <a16:creationId xmlns:a16="http://schemas.microsoft.com/office/drawing/2014/main" id="{9BDA8B85-C68C-FCC1-183D-207C363B9B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459" t="20405" r="28571" b="23755"/>
          <a:stretch/>
        </p:blipFill>
        <p:spPr bwMode="auto">
          <a:xfrm>
            <a:off x="7019870" y="4200462"/>
            <a:ext cx="2159212" cy="187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75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52F8-51CA-4429-7C1F-D0076DE8D55F}"/>
              </a:ext>
            </a:extLst>
          </p:cNvPr>
          <p:cNvSpPr>
            <a:spLocks noGrp="1"/>
          </p:cNvSpPr>
          <p:nvPr>
            <p:ph type="title"/>
          </p:nvPr>
        </p:nvSpPr>
        <p:spPr/>
        <p:txBody>
          <a:bodyPr/>
          <a:lstStyle/>
          <a:p>
            <a:endParaRPr lang="en-GB"/>
          </a:p>
        </p:txBody>
      </p:sp>
      <p:pic>
        <p:nvPicPr>
          <p:cNvPr id="4" name="02010367">
            <a:hlinkClick r:id="" action="ppaction://media"/>
            <a:extLst>
              <a:ext uri="{FF2B5EF4-FFF2-40B4-BE49-F238E27FC236}">
                <a16:creationId xmlns:a16="http://schemas.microsoft.com/office/drawing/2014/main" id="{940666E0-9243-9AF2-9FC0-5907E0EF53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2083" y="119744"/>
            <a:ext cx="11863974" cy="6738256"/>
          </a:xfrm>
        </p:spPr>
      </p:pic>
    </p:spTree>
    <p:extLst>
      <p:ext uri="{BB962C8B-B14F-4D97-AF65-F5344CB8AC3E}">
        <p14:creationId xmlns:p14="http://schemas.microsoft.com/office/powerpoint/2010/main" val="288013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EF22-8B2E-1160-755E-28C139352C38}"/>
              </a:ext>
            </a:extLst>
          </p:cNvPr>
          <p:cNvSpPr>
            <a:spLocks noGrp="1"/>
          </p:cNvSpPr>
          <p:nvPr>
            <p:ph type="title"/>
          </p:nvPr>
        </p:nvSpPr>
        <p:spPr>
          <a:xfrm>
            <a:off x="307902" y="283694"/>
            <a:ext cx="7333870" cy="1218535"/>
          </a:xfrm>
        </p:spPr>
        <p:txBody>
          <a:bodyPr/>
          <a:lstStyle/>
          <a:p>
            <a:r>
              <a:rPr lang="en-GB" dirty="0">
                <a:solidFill>
                  <a:schemeClr val="bg1"/>
                </a:solidFill>
              </a:rPr>
              <a:t>Learning about stork diets</a:t>
            </a:r>
          </a:p>
        </p:txBody>
      </p:sp>
      <p:sp>
        <p:nvSpPr>
          <p:cNvPr id="3" name="Content Placeholder 2">
            <a:extLst>
              <a:ext uri="{FF2B5EF4-FFF2-40B4-BE49-F238E27FC236}">
                <a16:creationId xmlns:a16="http://schemas.microsoft.com/office/drawing/2014/main" id="{4E452427-123C-9952-AE68-823946DA3304}"/>
              </a:ext>
            </a:extLst>
          </p:cNvPr>
          <p:cNvSpPr>
            <a:spLocks noGrp="1"/>
          </p:cNvSpPr>
          <p:nvPr>
            <p:ph idx="1"/>
          </p:nvPr>
        </p:nvSpPr>
        <p:spPr>
          <a:xfrm>
            <a:off x="6901543" y="1247632"/>
            <a:ext cx="4982555" cy="4936559"/>
          </a:xfrm>
        </p:spPr>
        <p:txBody>
          <a:bodyPr>
            <a:normAutofit/>
          </a:bodyPr>
          <a:lstStyle/>
          <a:p>
            <a:r>
              <a:rPr lang="en-GB" sz="1800" dirty="0"/>
              <a:t>At </a:t>
            </a:r>
            <a:r>
              <a:rPr lang="en-GB" sz="1800" dirty="0" err="1"/>
              <a:t>Knepp</a:t>
            </a:r>
            <a:r>
              <a:rPr lang="en-GB" sz="1800" dirty="0"/>
              <a:t>, we have learnt about what storks are eating through observing them but also dissecting their pellets. </a:t>
            </a:r>
          </a:p>
          <a:p>
            <a:pPr marL="0" indent="0">
              <a:buNone/>
            </a:pPr>
            <a:r>
              <a:rPr lang="en-GB" sz="1800" dirty="0"/>
              <a:t>Take a look at the two pie charts.  </a:t>
            </a:r>
          </a:p>
          <a:p>
            <a:endParaRPr lang="en-GB" sz="1800" dirty="0"/>
          </a:p>
          <a:p>
            <a:r>
              <a:rPr lang="en-GB" sz="1800" dirty="0"/>
              <a:t>Activity: </a:t>
            </a:r>
          </a:p>
          <a:p>
            <a:r>
              <a:rPr lang="en-GB" sz="1800" b="1" dirty="0">
                <a:solidFill>
                  <a:srgbClr val="00B050"/>
                </a:solidFill>
              </a:rPr>
              <a:t>Simply state what storks are eating throughout the year. </a:t>
            </a:r>
          </a:p>
          <a:p>
            <a:r>
              <a:rPr lang="en-GB" sz="1800" b="1" dirty="0">
                <a:solidFill>
                  <a:srgbClr val="E97617"/>
                </a:solidFill>
              </a:rPr>
              <a:t>Compare how their diet changes in the two different seasons. </a:t>
            </a:r>
          </a:p>
          <a:p>
            <a:r>
              <a:rPr lang="en-GB" sz="1800" b="1" dirty="0">
                <a:solidFill>
                  <a:srgbClr val="FF0000"/>
                </a:solidFill>
              </a:rPr>
              <a:t>Suggest why these changes might take place. </a:t>
            </a:r>
          </a:p>
          <a:p>
            <a:r>
              <a:rPr lang="en-GB" sz="1800" b="1" dirty="0">
                <a:solidFill>
                  <a:srgbClr val="CB1B9D"/>
                </a:solidFill>
              </a:rPr>
              <a:t>Extension: Can you work out the approximate percentages of the different prey items? You can then use these to give more detail to the comparison on seasonal diet changes</a:t>
            </a:r>
            <a:r>
              <a:rPr lang="en-GB" sz="1800" dirty="0"/>
              <a:t>.</a:t>
            </a:r>
          </a:p>
        </p:txBody>
      </p:sp>
      <p:pic>
        <p:nvPicPr>
          <p:cNvPr id="6" name="Picture 5">
            <a:extLst>
              <a:ext uri="{FF2B5EF4-FFF2-40B4-BE49-F238E27FC236}">
                <a16:creationId xmlns:a16="http://schemas.microsoft.com/office/drawing/2014/main" id="{79FC78F9-67D6-CB34-4AB7-4F1204685756}"/>
              </a:ext>
            </a:extLst>
          </p:cNvPr>
          <p:cNvPicPr>
            <a:picLocks noChangeAspect="1"/>
          </p:cNvPicPr>
          <p:nvPr/>
        </p:nvPicPr>
        <p:blipFill rotWithShape="1">
          <a:blip r:embed="rId2"/>
          <a:srcRect l="4033" t="5035" r="5903" b="2111"/>
          <a:stretch/>
        </p:blipFill>
        <p:spPr>
          <a:xfrm>
            <a:off x="188964" y="1611221"/>
            <a:ext cx="3213969" cy="4486934"/>
          </a:xfrm>
          <a:prstGeom prst="rect">
            <a:avLst/>
          </a:prstGeom>
        </p:spPr>
      </p:pic>
      <p:pic>
        <p:nvPicPr>
          <p:cNvPr id="8" name="Picture 7">
            <a:extLst>
              <a:ext uri="{FF2B5EF4-FFF2-40B4-BE49-F238E27FC236}">
                <a16:creationId xmlns:a16="http://schemas.microsoft.com/office/drawing/2014/main" id="{5F606236-9C36-9416-91D0-6AE5BBEEB6A7}"/>
              </a:ext>
            </a:extLst>
          </p:cNvPr>
          <p:cNvPicPr>
            <a:picLocks noChangeAspect="1"/>
          </p:cNvPicPr>
          <p:nvPr/>
        </p:nvPicPr>
        <p:blipFill rotWithShape="1">
          <a:blip r:embed="rId3"/>
          <a:srcRect l="6675" t="3733" r="4164" b="2645"/>
          <a:stretch/>
        </p:blipFill>
        <p:spPr>
          <a:xfrm>
            <a:off x="3664190" y="1611221"/>
            <a:ext cx="2976096" cy="4572970"/>
          </a:xfrm>
          <a:prstGeom prst="rect">
            <a:avLst/>
          </a:prstGeom>
        </p:spPr>
      </p:pic>
    </p:spTree>
    <p:extLst>
      <p:ext uri="{BB962C8B-B14F-4D97-AF65-F5344CB8AC3E}">
        <p14:creationId xmlns:p14="http://schemas.microsoft.com/office/powerpoint/2010/main" val="248633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p:blipFill>
        <p:spPr>
          <a:xfrm>
            <a:off x="4172312" y="10"/>
            <a:ext cx="8013878" cy="3067040"/>
          </a:xfrm>
          <a:prstGeom prst="rect">
            <a:avLst/>
          </a:prstGeom>
        </p:spPr>
      </p:pic>
      <p:pic>
        <p:nvPicPr>
          <p:cNvPr id="10" name="Google Shape;153;p22"/>
          <p:cNvPicPr preferRelativeResize="0"/>
          <p:nvPr/>
        </p:nvPicPr>
        <p:blipFill rotWithShape="1">
          <a:blip r:embed="rId4" cstate="print">
            <a:extLst>
              <a:ext uri="{28A0092B-C50C-407E-A947-70E740481C1C}">
                <a14:useLocalDpi xmlns:a14="http://schemas.microsoft.com/office/drawing/2010/main" val="0"/>
              </a:ext>
            </a:extLst>
          </a:blip>
          <a:srcRect l="-194" t="-24" r="-20934"/>
          <a:stretch/>
        </p:blipFill>
        <p:spPr>
          <a:xfrm>
            <a:off x="-12700" y="3790939"/>
            <a:ext cx="8305780" cy="3067051"/>
          </a:xfrm>
          <a:prstGeom prst="rect">
            <a:avLst/>
          </a:prstGeom>
          <a:noFill/>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ln w="76200">
            <a:solidFill>
              <a:schemeClr val="tx1"/>
            </a:solidFill>
          </a:ln>
        </p:spPr>
      </p:pic>
      <p:pic>
        <p:nvPicPr>
          <p:cNvPr id="11" name="Google Shape;163;p23">
            <a:extLst>
              <a:ext uri="{FF2B5EF4-FFF2-40B4-BE49-F238E27FC236}">
                <a16:creationId xmlns:a16="http://schemas.microsoft.com/office/drawing/2014/main" id="{E6AA08D6-9E84-441B-B624-529D673BA7B0}"/>
              </a:ext>
            </a:extLst>
          </p:cNvPr>
          <p:cNvPicPr preferRelativeResize="0"/>
          <p:nvPr/>
        </p:nvPicPr>
        <p:blipFill rotWithShape="1">
          <a:blip r:embed="rId6" cstate="print">
            <a:extLst>
              <a:ext uri="{28A0092B-C50C-407E-A947-70E740481C1C}">
                <a14:useLocalDpi xmlns:a14="http://schemas.microsoft.com/office/drawing/2010/main" val="0"/>
              </a:ext>
            </a:extLst>
          </a:blip>
          <a:srcRect/>
          <a:stretch/>
        </p:blipFill>
        <p:spPr>
          <a:xfrm>
            <a:off x="6290617" y="169920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ln w="76200">
            <a:solidFill>
              <a:schemeClr val="tx1"/>
            </a:solidFill>
          </a:ln>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w="76200">
            <a:solidFill>
              <a:schemeClr val="tx1"/>
            </a:solidFill>
          </a:ln>
        </p:spPr>
      </p:pic>
      <p:pic>
        <p:nvPicPr>
          <p:cNvPr id="15" name="Picture 14">
            <a:extLst>
              <a:ext uri="{FF2B5EF4-FFF2-40B4-BE49-F238E27FC236}">
                <a16:creationId xmlns:a16="http://schemas.microsoft.com/office/drawing/2014/main" id="{60E71CD8-AE9C-472D-AFBC-4E05612949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3294044" y="1853886"/>
            <a:ext cx="4297680" cy="4297680"/>
          </a:xfrm>
          <a:prstGeom prst="flowChartConnector">
            <a:avLst/>
          </a:prstGeom>
          <a:ln w="76200">
            <a:solidFill>
              <a:schemeClr val="tx1"/>
            </a:solidFill>
          </a:ln>
        </p:spPr>
      </p:pic>
    </p:spTree>
    <p:extLst>
      <p:ext uri="{BB962C8B-B14F-4D97-AF65-F5344CB8AC3E}">
        <p14:creationId xmlns:p14="http://schemas.microsoft.com/office/powerpoint/2010/main" val="304577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eedon's World of Nature: White Stork at Ferry Meadows CP">
            <a:extLst>
              <a:ext uri="{FF2B5EF4-FFF2-40B4-BE49-F238E27FC236}">
                <a16:creationId xmlns:a16="http://schemas.microsoft.com/office/drawing/2014/main" id="{BA43D268-0034-DE47-F3AE-5332E56ED7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02"/>
          <a:stretch/>
        </p:blipFill>
        <p:spPr bwMode="auto">
          <a:xfrm>
            <a:off x="10642381" y="97993"/>
            <a:ext cx="1309460" cy="9818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pinion: Celebrate World Wetlands Day - Manitoba Co-operator">
            <a:extLst>
              <a:ext uri="{FF2B5EF4-FFF2-40B4-BE49-F238E27FC236}">
                <a16:creationId xmlns:a16="http://schemas.microsoft.com/office/drawing/2014/main" id="{8C58EDF9-8547-2FB7-C669-D0C1CD6B2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081" y="97993"/>
            <a:ext cx="8688160" cy="65878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arthworm media - Encyclopedia of Life">
            <a:extLst>
              <a:ext uri="{FF2B5EF4-FFF2-40B4-BE49-F238E27FC236}">
                <a16:creationId xmlns:a16="http://schemas.microsoft.com/office/drawing/2014/main" id="{1A5A5CFE-82B1-08DA-AEA4-EE38793E6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439" y="1218696"/>
            <a:ext cx="1267344" cy="9818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mmon Frog - Brilliant Creation">
            <a:extLst>
              <a:ext uri="{FF2B5EF4-FFF2-40B4-BE49-F238E27FC236}">
                <a16:creationId xmlns:a16="http://schemas.microsoft.com/office/drawing/2014/main" id="{86F03D0B-00C5-7180-F5FD-90822A49F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2381" y="2339398"/>
            <a:ext cx="1276761" cy="9818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Grasshoppers and crickets: what's the difference? - Saga">
            <a:extLst>
              <a:ext uri="{FF2B5EF4-FFF2-40B4-BE49-F238E27FC236}">
                <a16:creationId xmlns:a16="http://schemas.microsoft.com/office/drawing/2014/main" id="{F0CFC1DE-2895-4483-CE58-F5B582C8A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51" y="97995"/>
            <a:ext cx="1288403" cy="9818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is is why you're seeing more mice this time of year - Cottage Life">
            <a:extLst>
              <a:ext uri="{FF2B5EF4-FFF2-40B4-BE49-F238E27FC236}">
                <a16:creationId xmlns:a16="http://schemas.microsoft.com/office/drawing/2014/main" id="{C1E35147-9A63-73DF-11A4-F4639811A0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77"/>
          <a:stretch/>
        </p:blipFill>
        <p:spPr bwMode="auto">
          <a:xfrm>
            <a:off x="218238" y="1158481"/>
            <a:ext cx="1288402" cy="98689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potlight: Three-spined Stickleback (Gasterosteus aculeatus) - the fishroom">
            <a:extLst>
              <a:ext uri="{FF2B5EF4-FFF2-40B4-BE49-F238E27FC236}">
                <a16:creationId xmlns:a16="http://schemas.microsoft.com/office/drawing/2014/main" id="{C86FFB48-7703-706F-51C0-37F4C5E6D6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238" y="2284275"/>
            <a:ext cx="1288402" cy="98180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Water Flea Photograph by Laguna Design">
            <a:extLst>
              <a:ext uri="{FF2B5EF4-FFF2-40B4-BE49-F238E27FC236}">
                <a16:creationId xmlns:a16="http://schemas.microsoft.com/office/drawing/2014/main" id="{EC8ADF97-0179-2C44-EA49-BEA0CB2719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283"/>
          <a:stretch/>
        </p:blipFill>
        <p:spPr bwMode="auto">
          <a:xfrm>
            <a:off x="10642381" y="3467351"/>
            <a:ext cx="1276761" cy="9818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Algae neurotoxin may be environmental link to Parkinson's | Daily Sabah">
            <a:extLst>
              <a:ext uri="{FF2B5EF4-FFF2-40B4-BE49-F238E27FC236}">
                <a16:creationId xmlns:a16="http://schemas.microsoft.com/office/drawing/2014/main" id="{9F77759B-65E3-F394-42CE-9B0B3DCC38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238" y="3404976"/>
            <a:ext cx="1288402" cy="9818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eadow Grass Maintenance: Tips For Annual Meadow Grass Control">
            <a:extLst>
              <a:ext uri="{FF2B5EF4-FFF2-40B4-BE49-F238E27FC236}">
                <a16:creationId xmlns:a16="http://schemas.microsoft.com/office/drawing/2014/main" id="{BB66AB5B-D2D8-9F20-41DE-C63443F95D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7924" y="4569878"/>
            <a:ext cx="1261218" cy="981799"/>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Image result for rabbit">
            <a:extLst>
              <a:ext uri="{FF2B5EF4-FFF2-40B4-BE49-F238E27FC236}">
                <a16:creationId xmlns:a16="http://schemas.microsoft.com/office/drawing/2014/main" id="{4F18B4A9-6B8B-08AC-816D-78CEC07F7E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717" y="4489541"/>
            <a:ext cx="1327858" cy="981799"/>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IMG_4546 Dung Beetle (Anoplotrupes stercorosus) nr Oldany 20-10-19 ...">
            <a:extLst>
              <a:ext uri="{FF2B5EF4-FFF2-40B4-BE49-F238E27FC236}">
                <a16:creationId xmlns:a16="http://schemas.microsoft.com/office/drawing/2014/main" id="{9F132783-A7C6-7545-5096-CBEA8DEC7E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459" t="20405" r="28571" b="23755"/>
          <a:stretch/>
        </p:blipFill>
        <p:spPr bwMode="auto">
          <a:xfrm>
            <a:off x="10674227" y="5672404"/>
            <a:ext cx="1245768" cy="956890"/>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a:extLst>
              <a:ext uri="{FF2B5EF4-FFF2-40B4-BE49-F238E27FC236}">
                <a16:creationId xmlns:a16="http://schemas.microsoft.com/office/drawing/2014/main" id="{768A9374-0E89-3C84-2298-96FDFDFC8FB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101" r="11499"/>
          <a:stretch/>
        </p:blipFill>
        <p:spPr bwMode="auto">
          <a:xfrm>
            <a:off x="223351" y="5618396"/>
            <a:ext cx="1276590" cy="968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312AC1-D02E-59AF-F078-77AD156A681D}"/>
              </a:ext>
            </a:extLst>
          </p:cNvPr>
          <p:cNvSpPr txBox="1"/>
          <p:nvPr/>
        </p:nvSpPr>
        <p:spPr>
          <a:xfrm>
            <a:off x="1776759" y="-1166"/>
            <a:ext cx="7815942" cy="1200329"/>
          </a:xfrm>
          <a:prstGeom prst="rect">
            <a:avLst/>
          </a:prstGeom>
          <a:noFill/>
        </p:spPr>
        <p:txBody>
          <a:bodyPr wrap="square" rtlCol="0">
            <a:spAutoFit/>
          </a:bodyPr>
          <a:lstStyle/>
          <a:p>
            <a:endParaRPr lang="en-GB" sz="2400" b="1" dirty="0">
              <a:solidFill>
                <a:schemeClr val="bg1"/>
              </a:solidFill>
            </a:endParaRPr>
          </a:p>
          <a:p>
            <a:r>
              <a:rPr lang="en-GB" sz="2400" b="1" dirty="0">
                <a:solidFill>
                  <a:schemeClr val="bg1"/>
                </a:solidFill>
              </a:rPr>
              <a:t>How many of these native organisms can you name? What do you know about them?</a:t>
            </a:r>
          </a:p>
        </p:txBody>
      </p:sp>
    </p:spTree>
    <p:extLst>
      <p:ext uri="{BB962C8B-B14F-4D97-AF65-F5344CB8AC3E}">
        <p14:creationId xmlns:p14="http://schemas.microsoft.com/office/powerpoint/2010/main" val="2853199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Opinion: Celebrate World Wetlands Day - Manitoba Co-operator">
            <a:extLst>
              <a:ext uri="{FF2B5EF4-FFF2-40B4-BE49-F238E27FC236}">
                <a16:creationId xmlns:a16="http://schemas.microsoft.com/office/drawing/2014/main" id="{CBCBA5DA-ABE0-5875-5695-42B134F871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91" r="9091" b="2800"/>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A7325FC-D876-4B89-A43B-F354CF874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1005D58C-5C4B-E155-611D-D7CC94ABCC40}"/>
              </a:ext>
            </a:extLst>
          </p:cNvPr>
          <p:cNvSpPr>
            <a:spLocks noGrp="1"/>
          </p:cNvSpPr>
          <p:nvPr>
            <p:ph type="title"/>
          </p:nvPr>
        </p:nvSpPr>
        <p:spPr>
          <a:xfrm>
            <a:off x="253985" y="230177"/>
            <a:ext cx="7214566" cy="816792"/>
          </a:xfrm>
        </p:spPr>
        <p:txBody>
          <a:bodyPr>
            <a:normAutofit/>
          </a:bodyPr>
          <a:lstStyle/>
          <a:p>
            <a:r>
              <a:rPr lang="en-GB" sz="4800" b="1" dirty="0">
                <a:solidFill>
                  <a:srgbClr val="FFFFFF"/>
                </a:solidFill>
              </a:rPr>
              <a:t>Food webs and food chains</a:t>
            </a:r>
          </a:p>
        </p:txBody>
      </p:sp>
      <p:sp>
        <p:nvSpPr>
          <p:cNvPr id="3" name="Content Placeholder 2">
            <a:extLst>
              <a:ext uri="{FF2B5EF4-FFF2-40B4-BE49-F238E27FC236}">
                <a16:creationId xmlns:a16="http://schemas.microsoft.com/office/drawing/2014/main" id="{E9B72041-AA2B-3D60-6B58-DAA17A08AA42}"/>
              </a:ext>
            </a:extLst>
          </p:cNvPr>
          <p:cNvSpPr>
            <a:spLocks noGrp="1"/>
          </p:cNvSpPr>
          <p:nvPr>
            <p:ph idx="1"/>
          </p:nvPr>
        </p:nvSpPr>
        <p:spPr>
          <a:xfrm>
            <a:off x="4531045" y="2058237"/>
            <a:ext cx="3277471" cy="3718681"/>
          </a:xfrm>
        </p:spPr>
        <p:txBody>
          <a:bodyPr>
            <a:normAutofit fontScale="92500"/>
          </a:bodyPr>
          <a:lstStyle/>
          <a:p>
            <a:r>
              <a:rPr lang="en-GB" sz="2000" dirty="0">
                <a:solidFill>
                  <a:srgbClr val="FFFFFF"/>
                </a:solidFill>
              </a:rPr>
              <a:t>The arrows show the direction of movement of energy.</a:t>
            </a:r>
          </a:p>
          <a:p>
            <a:pPr marL="0" indent="0">
              <a:buNone/>
            </a:pPr>
            <a:endParaRPr lang="en-GB" sz="2000" dirty="0">
              <a:solidFill>
                <a:srgbClr val="FFFFFF"/>
              </a:solidFill>
            </a:endParaRPr>
          </a:p>
          <a:p>
            <a:r>
              <a:rPr lang="en-GB" sz="2000" dirty="0">
                <a:solidFill>
                  <a:srgbClr val="FFFFFF"/>
                </a:solidFill>
              </a:rPr>
              <a:t>In healthy ecosystems, energy and nutrients are constantly recycled by different processes such as photosynthesis, digestion, excretion and decomposition.</a:t>
            </a:r>
          </a:p>
          <a:p>
            <a:r>
              <a:rPr lang="en-GB" sz="2000" dirty="0">
                <a:solidFill>
                  <a:srgbClr val="FFFFFF"/>
                </a:solidFill>
              </a:rPr>
              <a:t> </a:t>
            </a:r>
          </a:p>
          <a:p>
            <a:r>
              <a:rPr lang="en-GB" sz="2000" dirty="0">
                <a:solidFill>
                  <a:srgbClr val="FFFFFF"/>
                </a:solidFill>
              </a:rPr>
              <a:t>Every organism has its own role to play in this. </a:t>
            </a:r>
          </a:p>
        </p:txBody>
      </p:sp>
      <p:pic>
        <p:nvPicPr>
          <p:cNvPr id="5" name="Picture 2" descr="Based on the food web shown, which organism is the primary consumer ...">
            <a:extLst>
              <a:ext uri="{FF2B5EF4-FFF2-40B4-BE49-F238E27FC236}">
                <a16:creationId xmlns:a16="http://schemas.microsoft.com/office/drawing/2014/main" id="{0188CB9A-0718-4446-FD90-218915497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21" y="1950474"/>
            <a:ext cx="4141848" cy="47052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408C08-A869-315D-E0E7-271593187045}"/>
              </a:ext>
            </a:extLst>
          </p:cNvPr>
          <p:cNvSpPr txBox="1"/>
          <p:nvPr/>
        </p:nvSpPr>
        <p:spPr>
          <a:xfrm>
            <a:off x="253985" y="1046969"/>
            <a:ext cx="7336972" cy="707886"/>
          </a:xfrm>
          <a:prstGeom prst="rect">
            <a:avLst/>
          </a:prstGeom>
          <a:noFill/>
        </p:spPr>
        <p:txBody>
          <a:bodyPr wrap="square">
            <a:spAutoFit/>
          </a:bodyPr>
          <a:lstStyle/>
          <a:p>
            <a:r>
              <a:rPr lang="en-GB" sz="2000" b="1" dirty="0">
                <a:solidFill>
                  <a:srgbClr val="FFFFFF"/>
                </a:solidFill>
              </a:rPr>
              <a:t>Food webs </a:t>
            </a:r>
            <a:r>
              <a:rPr lang="en-GB" sz="2000" dirty="0">
                <a:solidFill>
                  <a:srgbClr val="FFFFFF"/>
                </a:solidFill>
              </a:rPr>
              <a:t>and </a:t>
            </a:r>
            <a:r>
              <a:rPr lang="en-GB" sz="2000" b="1" dirty="0">
                <a:solidFill>
                  <a:srgbClr val="FFFFFF"/>
                </a:solidFill>
              </a:rPr>
              <a:t>food chains </a:t>
            </a:r>
            <a:r>
              <a:rPr lang="en-GB" sz="2000" dirty="0">
                <a:solidFill>
                  <a:srgbClr val="FFFFFF"/>
                </a:solidFill>
              </a:rPr>
              <a:t>are diagrams that show the feeding relationships and movement of energy in an ecosystem. </a:t>
            </a:r>
          </a:p>
        </p:txBody>
      </p:sp>
    </p:spTree>
    <p:extLst>
      <p:ext uri="{BB962C8B-B14F-4D97-AF65-F5344CB8AC3E}">
        <p14:creationId xmlns:p14="http://schemas.microsoft.com/office/powerpoint/2010/main" val="3090792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eedon's World of Nature: White Stork at Ferry Meadows CP">
            <a:extLst>
              <a:ext uri="{FF2B5EF4-FFF2-40B4-BE49-F238E27FC236}">
                <a16:creationId xmlns:a16="http://schemas.microsoft.com/office/drawing/2014/main" id="{39572EF8-1330-7E58-EC09-324DE9EDB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02"/>
          <a:stretch/>
        </p:blipFill>
        <p:spPr bwMode="auto">
          <a:xfrm>
            <a:off x="3770529" y="316811"/>
            <a:ext cx="1309460" cy="981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Earthworm media - Encyclopedia of Life">
            <a:extLst>
              <a:ext uri="{FF2B5EF4-FFF2-40B4-BE49-F238E27FC236}">
                <a16:creationId xmlns:a16="http://schemas.microsoft.com/office/drawing/2014/main" id="{FC944A52-B12C-DECF-8A71-2E63BCE67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847" y="4909869"/>
            <a:ext cx="1267344" cy="981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ommon Frog - Brilliant Creation">
            <a:extLst>
              <a:ext uri="{FF2B5EF4-FFF2-40B4-BE49-F238E27FC236}">
                <a16:creationId xmlns:a16="http://schemas.microsoft.com/office/drawing/2014/main" id="{26499AAA-036D-0D0E-E6B9-E31DCAD62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111" y="2367169"/>
            <a:ext cx="1276761" cy="981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Grasshoppers and crickets: what's the difference? - Saga">
            <a:extLst>
              <a:ext uri="{FF2B5EF4-FFF2-40B4-BE49-F238E27FC236}">
                <a16:creationId xmlns:a16="http://schemas.microsoft.com/office/drawing/2014/main" id="{3F26B287-A6FC-5571-E08D-62C70EE8C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7307" y="2720701"/>
            <a:ext cx="1288403" cy="98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his is why you're seeing more mice this time of year - Cottage Life">
            <a:extLst>
              <a:ext uri="{FF2B5EF4-FFF2-40B4-BE49-F238E27FC236}">
                <a16:creationId xmlns:a16="http://schemas.microsoft.com/office/drawing/2014/main" id="{3259130F-5771-5228-5525-9092970965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77"/>
          <a:stretch/>
        </p:blipFill>
        <p:spPr bwMode="auto">
          <a:xfrm>
            <a:off x="10193614" y="2177409"/>
            <a:ext cx="1288402" cy="986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potlight: Three-spined Stickleback (Gasterosteus aculeatus) - the fishroom">
            <a:extLst>
              <a:ext uri="{FF2B5EF4-FFF2-40B4-BE49-F238E27FC236}">
                <a16:creationId xmlns:a16="http://schemas.microsoft.com/office/drawing/2014/main" id="{3ADC3FD4-84ED-26E9-24CB-2FA46DB40D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0477" y="1906092"/>
            <a:ext cx="1288402" cy="981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Water Flea Photograph by Laguna Design">
            <a:extLst>
              <a:ext uri="{FF2B5EF4-FFF2-40B4-BE49-F238E27FC236}">
                <a16:creationId xmlns:a16="http://schemas.microsoft.com/office/drawing/2014/main" id="{86BB5EEB-6C91-7BAD-6152-AA7AFB7ED2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283"/>
          <a:stretch/>
        </p:blipFill>
        <p:spPr bwMode="auto">
          <a:xfrm>
            <a:off x="1160220" y="3823839"/>
            <a:ext cx="1276761" cy="981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Algae neurotoxin may be environmental link to Parkinson's | Daily Sabah">
            <a:extLst>
              <a:ext uri="{FF2B5EF4-FFF2-40B4-BE49-F238E27FC236}">
                <a16:creationId xmlns:a16="http://schemas.microsoft.com/office/drawing/2014/main" id="{F5EA266F-0440-8703-C3E0-6A47BD191E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0062" y="5143776"/>
            <a:ext cx="1288402" cy="981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Meadow Grass Maintenance: Tips For Annual Meadow Grass Control">
            <a:extLst>
              <a:ext uri="{FF2B5EF4-FFF2-40B4-BE49-F238E27FC236}">
                <a16:creationId xmlns:a16="http://schemas.microsoft.com/office/drawing/2014/main" id="{99F98937-2F3D-2BFB-4F7D-FDCD3ABC42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3306" y="4806719"/>
            <a:ext cx="1261218" cy="9817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Image result for rabbit">
            <a:extLst>
              <a:ext uri="{FF2B5EF4-FFF2-40B4-BE49-F238E27FC236}">
                <a16:creationId xmlns:a16="http://schemas.microsoft.com/office/drawing/2014/main" id="{5CC1C710-714D-856F-666B-4353853B2A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54158" y="3928070"/>
            <a:ext cx="1327858" cy="981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IMG_4546 Dung Beetle (Anoplotrupes stercorosus) nr Oldany 20-10-19 ...">
            <a:extLst>
              <a:ext uri="{FF2B5EF4-FFF2-40B4-BE49-F238E27FC236}">
                <a16:creationId xmlns:a16="http://schemas.microsoft.com/office/drawing/2014/main" id="{D2CC8263-3E13-E447-03B8-74DD390C9E4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459" t="20405" r="28571" b="23755"/>
          <a:stretch/>
        </p:blipFill>
        <p:spPr bwMode="auto">
          <a:xfrm>
            <a:off x="3903130" y="3582449"/>
            <a:ext cx="1245768" cy="95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a:extLst>
              <a:ext uri="{FF2B5EF4-FFF2-40B4-BE49-F238E27FC236}">
                <a16:creationId xmlns:a16="http://schemas.microsoft.com/office/drawing/2014/main" id="{F1D3F5AB-BE74-0508-0899-44F4DCA97EE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101" r="11499"/>
          <a:stretch/>
        </p:blipFill>
        <p:spPr bwMode="auto">
          <a:xfrm>
            <a:off x="892871" y="740984"/>
            <a:ext cx="1276590" cy="9686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59AB4EC-7C60-DAF5-CEED-B2EEAAB42D5C}"/>
              </a:ext>
            </a:extLst>
          </p:cNvPr>
          <p:cNvSpPr txBox="1"/>
          <p:nvPr/>
        </p:nvSpPr>
        <p:spPr>
          <a:xfrm>
            <a:off x="3020062" y="6051038"/>
            <a:ext cx="693138" cy="369332"/>
          </a:xfrm>
          <a:prstGeom prst="rect">
            <a:avLst/>
          </a:prstGeom>
          <a:noFill/>
        </p:spPr>
        <p:txBody>
          <a:bodyPr wrap="none" rtlCol="0">
            <a:spAutoFit/>
          </a:bodyPr>
          <a:lstStyle/>
          <a:p>
            <a:r>
              <a:rPr lang="en-GB" dirty="0">
                <a:solidFill>
                  <a:schemeClr val="bg1"/>
                </a:solidFill>
              </a:rPr>
              <a:t>Algae</a:t>
            </a:r>
          </a:p>
        </p:txBody>
      </p:sp>
      <p:sp>
        <p:nvSpPr>
          <p:cNvPr id="17" name="TextBox 16">
            <a:extLst>
              <a:ext uri="{FF2B5EF4-FFF2-40B4-BE49-F238E27FC236}">
                <a16:creationId xmlns:a16="http://schemas.microsoft.com/office/drawing/2014/main" id="{E4D23E1C-D5CB-F2D4-CFAD-A4B4EF58BBF9}"/>
              </a:ext>
            </a:extLst>
          </p:cNvPr>
          <p:cNvSpPr txBox="1"/>
          <p:nvPr/>
        </p:nvSpPr>
        <p:spPr>
          <a:xfrm>
            <a:off x="3810074" y="4502070"/>
            <a:ext cx="1313629" cy="369332"/>
          </a:xfrm>
          <a:prstGeom prst="rect">
            <a:avLst/>
          </a:prstGeom>
          <a:noFill/>
        </p:spPr>
        <p:txBody>
          <a:bodyPr wrap="none" rtlCol="0">
            <a:spAutoFit/>
          </a:bodyPr>
          <a:lstStyle/>
          <a:p>
            <a:r>
              <a:rPr lang="en-GB" dirty="0">
                <a:solidFill>
                  <a:schemeClr val="bg1"/>
                </a:solidFill>
              </a:rPr>
              <a:t>Dung beetle</a:t>
            </a:r>
          </a:p>
        </p:txBody>
      </p:sp>
      <p:sp>
        <p:nvSpPr>
          <p:cNvPr id="18" name="TextBox 17">
            <a:extLst>
              <a:ext uri="{FF2B5EF4-FFF2-40B4-BE49-F238E27FC236}">
                <a16:creationId xmlns:a16="http://schemas.microsoft.com/office/drawing/2014/main" id="{AAF90845-500D-A395-D311-EA9378698E1C}"/>
              </a:ext>
            </a:extLst>
          </p:cNvPr>
          <p:cNvSpPr txBox="1"/>
          <p:nvPr/>
        </p:nvSpPr>
        <p:spPr>
          <a:xfrm>
            <a:off x="5575181" y="5890251"/>
            <a:ext cx="761234" cy="369332"/>
          </a:xfrm>
          <a:prstGeom prst="rect">
            <a:avLst/>
          </a:prstGeom>
          <a:noFill/>
        </p:spPr>
        <p:txBody>
          <a:bodyPr wrap="none" rtlCol="0">
            <a:spAutoFit/>
          </a:bodyPr>
          <a:lstStyle/>
          <a:p>
            <a:r>
              <a:rPr lang="en-GB" dirty="0">
                <a:solidFill>
                  <a:schemeClr val="bg1"/>
                </a:solidFill>
              </a:rPr>
              <a:t>Worm</a:t>
            </a:r>
          </a:p>
        </p:txBody>
      </p:sp>
      <p:sp>
        <p:nvSpPr>
          <p:cNvPr id="19" name="TextBox 18">
            <a:extLst>
              <a:ext uri="{FF2B5EF4-FFF2-40B4-BE49-F238E27FC236}">
                <a16:creationId xmlns:a16="http://schemas.microsoft.com/office/drawing/2014/main" id="{2DE155DF-087A-8668-24ED-C1B2277021BE}"/>
              </a:ext>
            </a:extLst>
          </p:cNvPr>
          <p:cNvSpPr txBox="1"/>
          <p:nvPr/>
        </p:nvSpPr>
        <p:spPr>
          <a:xfrm>
            <a:off x="1160220" y="4836877"/>
            <a:ext cx="1251368" cy="646331"/>
          </a:xfrm>
          <a:prstGeom prst="rect">
            <a:avLst/>
          </a:prstGeom>
          <a:noFill/>
        </p:spPr>
        <p:txBody>
          <a:bodyPr wrap="none" rtlCol="0">
            <a:spAutoFit/>
          </a:bodyPr>
          <a:lstStyle/>
          <a:p>
            <a:r>
              <a:rPr lang="en-GB" dirty="0">
                <a:solidFill>
                  <a:schemeClr val="bg1"/>
                </a:solidFill>
              </a:rPr>
              <a:t>Daphnia </a:t>
            </a:r>
          </a:p>
          <a:p>
            <a:r>
              <a:rPr lang="en-GB" dirty="0">
                <a:solidFill>
                  <a:schemeClr val="bg1"/>
                </a:solidFill>
              </a:rPr>
              <a:t>(water flea)</a:t>
            </a:r>
          </a:p>
        </p:txBody>
      </p:sp>
      <p:sp>
        <p:nvSpPr>
          <p:cNvPr id="20" name="TextBox 19">
            <a:extLst>
              <a:ext uri="{FF2B5EF4-FFF2-40B4-BE49-F238E27FC236}">
                <a16:creationId xmlns:a16="http://schemas.microsoft.com/office/drawing/2014/main" id="{5F4807E0-663D-8A56-0230-438023053114}"/>
              </a:ext>
            </a:extLst>
          </p:cNvPr>
          <p:cNvSpPr txBox="1"/>
          <p:nvPr/>
        </p:nvSpPr>
        <p:spPr>
          <a:xfrm>
            <a:off x="824070" y="1739415"/>
            <a:ext cx="1106393" cy="369332"/>
          </a:xfrm>
          <a:prstGeom prst="rect">
            <a:avLst/>
          </a:prstGeom>
          <a:noFill/>
        </p:spPr>
        <p:txBody>
          <a:bodyPr wrap="none" rtlCol="0">
            <a:spAutoFit/>
          </a:bodyPr>
          <a:lstStyle/>
          <a:p>
            <a:r>
              <a:rPr lang="en-GB" dirty="0">
                <a:solidFill>
                  <a:schemeClr val="bg1"/>
                </a:solidFill>
              </a:rPr>
              <a:t>Kingfisher</a:t>
            </a:r>
          </a:p>
        </p:txBody>
      </p:sp>
      <p:sp>
        <p:nvSpPr>
          <p:cNvPr id="21" name="TextBox 20">
            <a:extLst>
              <a:ext uri="{FF2B5EF4-FFF2-40B4-BE49-F238E27FC236}">
                <a16:creationId xmlns:a16="http://schemas.microsoft.com/office/drawing/2014/main" id="{4511E35C-B45A-47F2-BE6D-5ADA3ED9517F}"/>
              </a:ext>
            </a:extLst>
          </p:cNvPr>
          <p:cNvSpPr txBox="1"/>
          <p:nvPr/>
        </p:nvSpPr>
        <p:spPr>
          <a:xfrm>
            <a:off x="3697101" y="1370083"/>
            <a:ext cx="1260986" cy="369332"/>
          </a:xfrm>
          <a:prstGeom prst="rect">
            <a:avLst/>
          </a:prstGeom>
          <a:noFill/>
        </p:spPr>
        <p:txBody>
          <a:bodyPr wrap="none" rtlCol="0">
            <a:spAutoFit/>
          </a:bodyPr>
          <a:lstStyle/>
          <a:p>
            <a:r>
              <a:rPr lang="en-GB" dirty="0">
                <a:solidFill>
                  <a:schemeClr val="bg1"/>
                </a:solidFill>
              </a:rPr>
              <a:t>White stork</a:t>
            </a:r>
          </a:p>
        </p:txBody>
      </p:sp>
      <p:sp>
        <p:nvSpPr>
          <p:cNvPr id="22" name="TextBox 21">
            <a:extLst>
              <a:ext uri="{FF2B5EF4-FFF2-40B4-BE49-F238E27FC236}">
                <a16:creationId xmlns:a16="http://schemas.microsoft.com/office/drawing/2014/main" id="{6F2C863F-26EF-BBD2-708D-0252DB22E9D8}"/>
              </a:ext>
            </a:extLst>
          </p:cNvPr>
          <p:cNvSpPr txBox="1"/>
          <p:nvPr/>
        </p:nvSpPr>
        <p:spPr>
          <a:xfrm>
            <a:off x="2558143" y="2979637"/>
            <a:ext cx="1209584" cy="369332"/>
          </a:xfrm>
          <a:prstGeom prst="rect">
            <a:avLst/>
          </a:prstGeom>
          <a:noFill/>
        </p:spPr>
        <p:txBody>
          <a:bodyPr wrap="square" rtlCol="0">
            <a:spAutoFit/>
          </a:bodyPr>
          <a:lstStyle/>
          <a:p>
            <a:r>
              <a:rPr lang="en-GB" dirty="0">
                <a:solidFill>
                  <a:schemeClr val="bg1"/>
                </a:solidFill>
              </a:rPr>
              <a:t>Stickleback</a:t>
            </a:r>
          </a:p>
        </p:txBody>
      </p:sp>
      <p:sp>
        <p:nvSpPr>
          <p:cNvPr id="23" name="TextBox 22">
            <a:extLst>
              <a:ext uri="{FF2B5EF4-FFF2-40B4-BE49-F238E27FC236}">
                <a16:creationId xmlns:a16="http://schemas.microsoft.com/office/drawing/2014/main" id="{3A6B09C8-EE85-E6FB-3506-90B2B777DA1F}"/>
              </a:ext>
            </a:extLst>
          </p:cNvPr>
          <p:cNvSpPr txBox="1"/>
          <p:nvPr/>
        </p:nvSpPr>
        <p:spPr>
          <a:xfrm>
            <a:off x="5776348" y="3353846"/>
            <a:ext cx="595356" cy="369332"/>
          </a:xfrm>
          <a:prstGeom prst="rect">
            <a:avLst/>
          </a:prstGeom>
          <a:noFill/>
        </p:spPr>
        <p:txBody>
          <a:bodyPr wrap="none" rtlCol="0">
            <a:spAutoFit/>
          </a:bodyPr>
          <a:lstStyle/>
          <a:p>
            <a:r>
              <a:rPr lang="en-GB" dirty="0">
                <a:solidFill>
                  <a:schemeClr val="bg1"/>
                </a:solidFill>
              </a:rPr>
              <a:t>Frog</a:t>
            </a:r>
          </a:p>
        </p:txBody>
      </p:sp>
      <p:sp>
        <p:nvSpPr>
          <p:cNvPr id="24" name="TextBox 23">
            <a:extLst>
              <a:ext uri="{FF2B5EF4-FFF2-40B4-BE49-F238E27FC236}">
                <a16:creationId xmlns:a16="http://schemas.microsoft.com/office/drawing/2014/main" id="{5A62F84C-906B-9EF3-3D94-AF28D877799F}"/>
              </a:ext>
            </a:extLst>
          </p:cNvPr>
          <p:cNvSpPr txBox="1"/>
          <p:nvPr/>
        </p:nvSpPr>
        <p:spPr>
          <a:xfrm>
            <a:off x="10142374" y="4959110"/>
            <a:ext cx="784189" cy="369332"/>
          </a:xfrm>
          <a:prstGeom prst="rect">
            <a:avLst/>
          </a:prstGeom>
          <a:noFill/>
        </p:spPr>
        <p:txBody>
          <a:bodyPr wrap="none" rtlCol="0">
            <a:spAutoFit/>
          </a:bodyPr>
          <a:lstStyle/>
          <a:p>
            <a:r>
              <a:rPr lang="en-GB" dirty="0">
                <a:solidFill>
                  <a:schemeClr val="bg1"/>
                </a:solidFill>
              </a:rPr>
              <a:t>Rabbit</a:t>
            </a:r>
          </a:p>
        </p:txBody>
      </p:sp>
      <p:sp>
        <p:nvSpPr>
          <p:cNvPr id="25" name="TextBox 24">
            <a:extLst>
              <a:ext uri="{FF2B5EF4-FFF2-40B4-BE49-F238E27FC236}">
                <a16:creationId xmlns:a16="http://schemas.microsoft.com/office/drawing/2014/main" id="{681FADD4-FF60-709E-B3C6-CE6A2A721949}"/>
              </a:ext>
            </a:extLst>
          </p:cNvPr>
          <p:cNvSpPr txBox="1"/>
          <p:nvPr/>
        </p:nvSpPr>
        <p:spPr>
          <a:xfrm>
            <a:off x="7870777" y="3824494"/>
            <a:ext cx="1368003" cy="369332"/>
          </a:xfrm>
          <a:prstGeom prst="rect">
            <a:avLst/>
          </a:prstGeom>
          <a:noFill/>
        </p:spPr>
        <p:txBody>
          <a:bodyPr wrap="none" rtlCol="0">
            <a:spAutoFit/>
          </a:bodyPr>
          <a:lstStyle/>
          <a:p>
            <a:r>
              <a:rPr lang="en-GB" dirty="0">
                <a:solidFill>
                  <a:schemeClr val="bg1"/>
                </a:solidFill>
              </a:rPr>
              <a:t>Grasshopper</a:t>
            </a:r>
          </a:p>
        </p:txBody>
      </p:sp>
      <p:sp>
        <p:nvSpPr>
          <p:cNvPr id="26" name="TextBox 25">
            <a:extLst>
              <a:ext uri="{FF2B5EF4-FFF2-40B4-BE49-F238E27FC236}">
                <a16:creationId xmlns:a16="http://schemas.microsoft.com/office/drawing/2014/main" id="{A3ED0D72-1477-ED4F-6306-2043D74FCA62}"/>
              </a:ext>
            </a:extLst>
          </p:cNvPr>
          <p:cNvSpPr txBox="1"/>
          <p:nvPr/>
        </p:nvSpPr>
        <p:spPr>
          <a:xfrm>
            <a:off x="10278824" y="3149708"/>
            <a:ext cx="824265" cy="369332"/>
          </a:xfrm>
          <a:prstGeom prst="rect">
            <a:avLst/>
          </a:prstGeom>
          <a:noFill/>
        </p:spPr>
        <p:txBody>
          <a:bodyPr wrap="none" rtlCol="0">
            <a:spAutoFit/>
          </a:bodyPr>
          <a:lstStyle/>
          <a:p>
            <a:r>
              <a:rPr lang="en-GB" dirty="0">
                <a:solidFill>
                  <a:schemeClr val="bg1"/>
                </a:solidFill>
              </a:rPr>
              <a:t>Mouse</a:t>
            </a:r>
          </a:p>
        </p:txBody>
      </p:sp>
      <p:sp>
        <p:nvSpPr>
          <p:cNvPr id="27" name="TextBox 26">
            <a:extLst>
              <a:ext uri="{FF2B5EF4-FFF2-40B4-BE49-F238E27FC236}">
                <a16:creationId xmlns:a16="http://schemas.microsoft.com/office/drawing/2014/main" id="{700A7B1F-0DE4-18C9-8EDA-34E11932E2A7}"/>
              </a:ext>
            </a:extLst>
          </p:cNvPr>
          <p:cNvSpPr txBox="1"/>
          <p:nvPr/>
        </p:nvSpPr>
        <p:spPr>
          <a:xfrm>
            <a:off x="7870777" y="5889223"/>
            <a:ext cx="693138" cy="369332"/>
          </a:xfrm>
          <a:prstGeom prst="rect">
            <a:avLst/>
          </a:prstGeom>
          <a:noFill/>
        </p:spPr>
        <p:txBody>
          <a:bodyPr wrap="none" rtlCol="0">
            <a:spAutoFit/>
          </a:bodyPr>
          <a:lstStyle/>
          <a:p>
            <a:r>
              <a:rPr lang="en-GB" dirty="0">
                <a:solidFill>
                  <a:schemeClr val="bg1"/>
                </a:solidFill>
              </a:rPr>
              <a:t>Grass</a:t>
            </a:r>
          </a:p>
        </p:txBody>
      </p:sp>
      <p:sp>
        <p:nvSpPr>
          <p:cNvPr id="28" name="TextBox 27">
            <a:extLst>
              <a:ext uri="{FF2B5EF4-FFF2-40B4-BE49-F238E27FC236}">
                <a16:creationId xmlns:a16="http://schemas.microsoft.com/office/drawing/2014/main" id="{6CEB34BC-7F93-32B0-2502-861ED977363E}"/>
              </a:ext>
            </a:extLst>
          </p:cNvPr>
          <p:cNvSpPr txBox="1"/>
          <p:nvPr/>
        </p:nvSpPr>
        <p:spPr>
          <a:xfrm>
            <a:off x="5148898" y="209648"/>
            <a:ext cx="6455767" cy="2862322"/>
          </a:xfrm>
          <a:prstGeom prst="rect">
            <a:avLst/>
          </a:prstGeom>
          <a:noFill/>
        </p:spPr>
        <p:txBody>
          <a:bodyPr wrap="square" rtlCol="0">
            <a:spAutoFit/>
          </a:bodyPr>
          <a:lstStyle/>
          <a:p>
            <a:r>
              <a:rPr lang="en-GB" b="1" dirty="0">
                <a:solidFill>
                  <a:srgbClr val="00B050"/>
                </a:solidFill>
              </a:rPr>
              <a:t>Connect as many organisms as you can to show their feeding relationships as part of a food web. </a:t>
            </a:r>
          </a:p>
          <a:p>
            <a:endParaRPr lang="en-GB" dirty="0">
              <a:solidFill>
                <a:schemeClr val="bg1"/>
              </a:solidFill>
            </a:endParaRPr>
          </a:p>
          <a:p>
            <a:r>
              <a:rPr lang="en-GB" b="1" dirty="0">
                <a:solidFill>
                  <a:srgbClr val="E97617"/>
                </a:solidFill>
              </a:rPr>
              <a:t>List as many  examples of food chains within the food web as you can.</a:t>
            </a:r>
          </a:p>
          <a:p>
            <a:endParaRPr lang="en-GB" b="1" dirty="0">
              <a:solidFill>
                <a:srgbClr val="E97617"/>
              </a:solidFill>
            </a:endParaRPr>
          </a:p>
          <a:p>
            <a:r>
              <a:rPr lang="en-GB" b="1" dirty="0">
                <a:solidFill>
                  <a:srgbClr val="FF0000"/>
                </a:solidFill>
              </a:rPr>
              <a:t>Suggest what you think would happen if the population of worms declined in this ecosystem</a:t>
            </a:r>
            <a:r>
              <a:rPr lang="en-GB" b="1" dirty="0">
                <a:solidFill>
                  <a:srgbClr val="E97617"/>
                </a:solidFill>
              </a:rPr>
              <a:t>. </a:t>
            </a:r>
          </a:p>
          <a:p>
            <a:endParaRPr lang="en-GB" dirty="0">
              <a:solidFill>
                <a:schemeClr val="bg1"/>
              </a:solidFill>
            </a:endParaRP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93097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Opinion: Celebrate World Wetlands Day - Manitoba Co-operator">
            <a:extLst>
              <a:ext uri="{FF2B5EF4-FFF2-40B4-BE49-F238E27FC236}">
                <a16:creationId xmlns:a16="http://schemas.microsoft.com/office/drawing/2014/main" id="{8C58EDF9-8547-2FB7-C669-D0C1CD6B21E8}"/>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0" y="0"/>
            <a:ext cx="12192001" cy="68415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eedon's World of Nature: White Stork at Ferry Meadows CP">
            <a:extLst>
              <a:ext uri="{FF2B5EF4-FFF2-40B4-BE49-F238E27FC236}">
                <a16:creationId xmlns:a16="http://schemas.microsoft.com/office/drawing/2014/main" id="{BA43D268-0034-DE47-F3AE-5332E56ED7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2"/>
          <a:stretch/>
        </p:blipFill>
        <p:spPr bwMode="auto">
          <a:xfrm>
            <a:off x="4526014" y="642973"/>
            <a:ext cx="1309460" cy="9818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arthworm media - Encyclopedia of Life">
            <a:extLst>
              <a:ext uri="{FF2B5EF4-FFF2-40B4-BE49-F238E27FC236}">
                <a16:creationId xmlns:a16="http://schemas.microsoft.com/office/drawing/2014/main" id="{1A5A5CFE-82B1-08DA-AEA4-EE38793E6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847" y="4909869"/>
            <a:ext cx="1267344" cy="9818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mmon Frog - Brilliant Creation">
            <a:extLst>
              <a:ext uri="{FF2B5EF4-FFF2-40B4-BE49-F238E27FC236}">
                <a16:creationId xmlns:a16="http://schemas.microsoft.com/office/drawing/2014/main" id="{86F03D0B-00C5-7180-F5FD-90822A49F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011" y="2019342"/>
            <a:ext cx="1276761" cy="9818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Grasshoppers and crickets: what's the difference? - Saga">
            <a:extLst>
              <a:ext uri="{FF2B5EF4-FFF2-40B4-BE49-F238E27FC236}">
                <a16:creationId xmlns:a16="http://schemas.microsoft.com/office/drawing/2014/main" id="{F0CFC1DE-2895-4483-CE58-F5B582C8A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488" y="3096398"/>
            <a:ext cx="1288403" cy="9818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is is why you're seeing more mice this time of year - Cottage Life">
            <a:extLst>
              <a:ext uri="{FF2B5EF4-FFF2-40B4-BE49-F238E27FC236}">
                <a16:creationId xmlns:a16="http://schemas.microsoft.com/office/drawing/2014/main" id="{C1E35147-9A63-73DF-11A4-F4639811A0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77"/>
          <a:stretch/>
        </p:blipFill>
        <p:spPr bwMode="auto">
          <a:xfrm>
            <a:off x="9717287" y="567091"/>
            <a:ext cx="1288402" cy="98689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potlight: Three-spined Stickleback (Gasterosteus aculeatus) - the fishroom">
            <a:extLst>
              <a:ext uri="{FF2B5EF4-FFF2-40B4-BE49-F238E27FC236}">
                <a16:creationId xmlns:a16="http://schemas.microsoft.com/office/drawing/2014/main" id="{C86FFB48-7703-706F-51C0-37F4C5E6D6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2224" y="2151292"/>
            <a:ext cx="1288402" cy="98180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Water Flea Photograph by Laguna Design">
            <a:extLst>
              <a:ext uri="{FF2B5EF4-FFF2-40B4-BE49-F238E27FC236}">
                <a16:creationId xmlns:a16="http://schemas.microsoft.com/office/drawing/2014/main" id="{EC8ADF97-0179-2C44-EA49-BEA0CB2719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283"/>
          <a:stretch/>
        </p:blipFill>
        <p:spPr bwMode="auto">
          <a:xfrm>
            <a:off x="1160220" y="3823839"/>
            <a:ext cx="1276761" cy="9818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Algae neurotoxin may be environmental link to Parkinson's | Daily Sabah">
            <a:extLst>
              <a:ext uri="{FF2B5EF4-FFF2-40B4-BE49-F238E27FC236}">
                <a16:creationId xmlns:a16="http://schemas.microsoft.com/office/drawing/2014/main" id="{9F77759B-65E3-F394-42CE-9B0B3DCC38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161" y="5183648"/>
            <a:ext cx="1288402" cy="9818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eadow Grass Maintenance: Tips For Annual Meadow Grass Control">
            <a:extLst>
              <a:ext uri="{FF2B5EF4-FFF2-40B4-BE49-F238E27FC236}">
                <a16:creationId xmlns:a16="http://schemas.microsoft.com/office/drawing/2014/main" id="{BB66AB5B-D2D8-9F20-41DE-C63443F95D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4198" y="5560139"/>
            <a:ext cx="1261218" cy="981799"/>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Image result for rabbit">
            <a:extLst>
              <a:ext uri="{FF2B5EF4-FFF2-40B4-BE49-F238E27FC236}">
                <a16:creationId xmlns:a16="http://schemas.microsoft.com/office/drawing/2014/main" id="{4F18B4A9-6B8B-08AC-816D-78CEC07F7E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54158" y="3928070"/>
            <a:ext cx="1327858" cy="981799"/>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IMG_4546 Dung Beetle (Anoplotrupes stercorosus) nr Oldany 20-10-19 ...">
            <a:extLst>
              <a:ext uri="{FF2B5EF4-FFF2-40B4-BE49-F238E27FC236}">
                <a16:creationId xmlns:a16="http://schemas.microsoft.com/office/drawing/2014/main" id="{9F132783-A7C6-7545-5096-CBEA8DEC7E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459" t="20405" r="28571" b="23755"/>
          <a:stretch/>
        </p:blipFill>
        <p:spPr bwMode="auto">
          <a:xfrm>
            <a:off x="3903130" y="3582449"/>
            <a:ext cx="1245768" cy="956890"/>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a:extLst>
              <a:ext uri="{FF2B5EF4-FFF2-40B4-BE49-F238E27FC236}">
                <a16:creationId xmlns:a16="http://schemas.microsoft.com/office/drawing/2014/main" id="{768A9374-0E89-3C84-2298-96FDFDFC8FB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101" r="11499"/>
          <a:stretch/>
        </p:blipFill>
        <p:spPr bwMode="auto">
          <a:xfrm>
            <a:off x="892871" y="740984"/>
            <a:ext cx="1276590" cy="96861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C58CC26-1B3D-17DA-EBF0-E20DB68CC756}"/>
              </a:ext>
            </a:extLst>
          </p:cNvPr>
          <p:cNvCxnSpPr>
            <a:cxnSpLocks/>
          </p:cNvCxnSpPr>
          <p:nvPr/>
        </p:nvCxnSpPr>
        <p:spPr>
          <a:xfrm flipH="1" flipV="1">
            <a:off x="6185391" y="3064284"/>
            <a:ext cx="1149431" cy="6091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C7AD29A-5282-6126-5EBB-F79F8D983057}"/>
              </a:ext>
            </a:extLst>
          </p:cNvPr>
          <p:cNvCxnSpPr/>
          <p:nvPr/>
        </p:nvCxnSpPr>
        <p:spPr>
          <a:xfrm flipH="1" flipV="1">
            <a:off x="1380187" y="1829118"/>
            <a:ext cx="1111983" cy="5757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A30DA92-3B45-C7C5-88D7-C7D1DAE2072C}"/>
              </a:ext>
            </a:extLst>
          </p:cNvPr>
          <p:cNvCxnSpPr>
            <a:cxnSpLocks/>
          </p:cNvCxnSpPr>
          <p:nvPr/>
        </p:nvCxnSpPr>
        <p:spPr>
          <a:xfrm flipV="1">
            <a:off x="3911695" y="1714601"/>
            <a:ext cx="797115" cy="7739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A1F6CA8-F52F-3683-7AF5-D57D10531457}"/>
              </a:ext>
            </a:extLst>
          </p:cNvPr>
          <p:cNvCxnSpPr>
            <a:cxnSpLocks/>
          </p:cNvCxnSpPr>
          <p:nvPr/>
        </p:nvCxnSpPr>
        <p:spPr>
          <a:xfrm flipV="1">
            <a:off x="1848371" y="2826478"/>
            <a:ext cx="588610" cy="9765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8B4B9C3-BF04-EB13-FE29-4F017801A35F}"/>
              </a:ext>
            </a:extLst>
          </p:cNvPr>
          <p:cNvCxnSpPr/>
          <p:nvPr/>
        </p:nvCxnSpPr>
        <p:spPr>
          <a:xfrm flipH="1" flipV="1">
            <a:off x="1936178" y="4934174"/>
            <a:ext cx="1111983" cy="5757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28CCD0-A37C-C9BD-B959-E5F06050254E}"/>
              </a:ext>
            </a:extLst>
          </p:cNvPr>
          <p:cNvCxnSpPr>
            <a:cxnSpLocks/>
          </p:cNvCxnSpPr>
          <p:nvPr/>
        </p:nvCxnSpPr>
        <p:spPr>
          <a:xfrm flipH="1" flipV="1">
            <a:off x="8144807" y="4151766"/>
            <a:ext cx="253725" cy="13907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33BD43D-09F3-1D25-9AF8-3C3F42343F0E}"/>
              </a:ext>
            </a:extLst>
          </p:cNvPr>
          <p:cNvCxnSpPr>
            <a:cxnSpLocks/>
          </p:cNvCxnSpPr>
          <p:nvPr/>
        </p:nvCxnSpPr>
        <p:spPr>
          <a:xfrm flipH="1" flipV="1">
            <a:off x="2162682" y="1403253"/>
            <a:ext cx="3405227" cy="10518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772BCF6-D732-99AC-54BC-EB2C2E368CED}"/>
              </a:ext>
            </a:extLst>
          </p:cNvPr>
          <p:cNvCxnSpPr>
            <a:cxnSpLocks/>
          </p:cNvCxnSpPr>
          <p:nvPr/>
        </p:nvCxnSpPr>
        <p:spPr>
          <a:xfrm flipH="1">
            <a:off x="5921829" y="958501"/>
            <a:ext cx="37672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3A1D61-C0D6-7866-34DD-7D717D976602}"/>
              </a:ext>
            </a:extLst>
          </p:cNvPr>
          <p:cNvCxnSpPr>
            <a:cxnSpLocks/>
          </p:cNvCxnSpPr>
          <p:nvPr/>
        </p:nvCxnSpPr>
        <p:spPr>
          <a:xfrm flipV="1">
            <a:off x="9112134" y="5001164"/>
            <a:ext cx="1552296" cy="10827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8732C1-D952-447A-C8C8-750E14EB27C5}"/>
              </a:ext>
            </a:extLst>
          </p:cNvPr>
          <p:cNvCxnSpPr>
            <a:cxnSpLocks/>
          </p:cNvCxnSpPr>
          <p:nvPr/>
        </p:nvCxnSpPr>
        <p:spPr>
          <a:xfrm flipH="1" flipV="1">
            <a:off x="5874547" y="1056349"/>
            <a:ext cx="4308279" cy="27776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ADD6270-A7B0-9639-E9F0-FD82633B980E}"/>
              </a:ext>
            </a:extLst>
          </p:cNvPr>
          <p:cNvCxnSpPr>
            <a:cxnSpLocks/>
          </p:cNvCxnSpPr>
          <p:nvPr/>
        </p:nvCxnSpPr>
        <p:spPr>
          <a:xfrm flipH="1">
            <a:off x="4728034" y="1762879"/>
            <a:ext cx="622659" cy="17409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0635794-435D-FA9C-2D84-1FA2D2CC1597}"/>
              </a:ext>
            </a:extLst>
          </p:cNvPr>
          <p:cNvCxnSpPr>
            <a:cxnSpLocks/>
          </p:cNvCxnSpPr>
          <p:nvPr/>
        </p:nvCxnSpPr>
        <p:spPr>
          <a:xfrm flipH="1">
            <a:off x="5168747" y="3158465"/>
            <a:ext cx="804650" cy="9024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1D2D355-819F-372A-308A-0E4BB03CD9AC}"/>
              </a:ext>
            </a:extLst>
          </p:cNvPr>
          <p:cNvCxnSpPr>
            <a:cxnSpLocks/>
          </p:cNvCxnSpPr>
          <p:nvPr/>
        </p:nvCxnSpPr>
        <p:spPr>
          <a:xfrm flipV="1">
            <a:off x="4458141" y="1709596"/>
            <a:ext cx="642357" cy="17941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E37243-9264-7E3A-3F19-EED0528BD44E}"/>
              </a:ext>
            </a:extLst>
          </p:cNvPr>
          <p:cNvCxnSpPr>
            <a:cxnSpLocks/>
          </p:cNvCxnSpPr>
          <p:nvPr/>
        </p:nvCxnSpPr>
        <p:spPr>
          <a:xfrm flipH="1" flipV="1">
            <a:off x="5829854" y="1462866"/>
            <a:ext cx="756348" cy="519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17E5775-7668-3246-319B-EC5B97925386}"/>
              </a:ext>
            </a:extLst>
          </p:cNvPr>
          <p:cNvCxnSpPr>
            <a:cxnSpLocks/>
          </p:cNvCxnSpPr>
          <p:nvPr/>
        </p:nvCxnSpPr>
        <p:spPr>
          <a:xfrm flipH="1">
            <a:off x="5187971" y="1388471"/>
            <a:ext cx="4451898" cy="29262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08A297D-19E8-B7EC-CE32-7DE499757C15}"/>
              </a:ext>
            </a:extLst>
          </p:cNvPr>
          <p:cNvCxnSpPr>
            <a:cxnSpLocks/>
          </p:cNvCxnSpPr>
          <p:nvPr/>
        </p:nvCxnSpPr>
        <p:spPr>
          <a:xfrm flipH="1">
            <a:off x="5168747" y="4418969"/>
            <a:ext cx="4970741" cy="641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110BF32-404D-D2F5-7C10-308A45610546}"/>
              </a:ext>
            </a:extLst>
          </p:cNvPr>
          <p:cNvCxnSpPr>
            <a:cxnSpLocks/>
          </p:cNvCxnSpPr>
          <p:nvPr/>
        </p:nvCxnSpPr>
        <p:spPr>
          <a:xfrm flipH="1" flipV="1">
            <a:off x="6909703" y="5445031"/>
            <a:ext cx="604495" cy="6388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3DCA757-1C04-205A-B80E-028AC18A6722}"/>
              </a:ext>
            </a:extLst>
          </p:cNvPr>
          <p:cNvCxnSpPr>
            <a:cxnSpLocks/>
          </p:cNvCxnSpPr>
          <p:nvPr/>
        </p:nvCxnSpPr>
        <p:spPr>
          <a:xfrm flipH="1" flipV="1">
            <a:off x="6095063" y="3064284"/>
            <a:ext cx="124099" cy="1832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508D7C7-79DD-8B92-42BB-CFEB556C30CA}"/>
              </a:ext>
            </a:extLst>
          </p:cNvPr>
          <p:cNvCxnSpPr>
            <a:cxnSpLocks/>
          </p:cNvCxnSpPr>
          <p:nvPr/>
        </p:nvCxnSpPr>
        <p:spPr>
          <a:xfrm flipH="1" flipV="1">
            <a:off x="3200902" y="3219099"/>
            <a:ext cx="352361" cy="19470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BE46F6-98D4-F53A-BD0E-962A5CBEC0E1}"/>
              </a:ext>
            </a:extLst>
          </p:cNvPr>
          <p:cNvCxnSpPr>
            <a:cxnSpLocks/>
          </p:cNvCxnSpPr>
          <p:nvPr/>
        </p:nvCxnSpPr>
        <p:spPr>
          <a:xfrm flipH="1" flipV="1">
            <a:off x="5902508" y="1243461"/>
            <a:ext cx="2289519" cy="17576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505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AE80-4BD4-F062-90D5-3A1E0A7C001D}"/>
              </a:ext>
            </a:extLst>
          </p:cNvPr>
          <p:cNvSpPr>
            <a:spLocks noGrp="1"/>
          </p:cNvSpPr>
          <p:nvPr>
            <p:ph type="title"/>
          </p:nvPr>
        </p:nvSpPr>
        <p:spPr>
          <a:xfrm>
            <a:off x="267572" y="97971"/>
            <a:ext cx="3107000" cy="892629"/>
          </a:xfrm>
        </p:spPr>
        <p:txBody>
          <a:bodyPr>
            <a:normAutofit/>
          </a:bodyPr>
          <a:lstStyle/>
          <a:p>
            <a:r>
              <a:rPr lang="en-GB" sz="4000" b="1" dirty="0">
                <a:solidFill>
                  <a:schemeClr val="bg1"/>
                </a:solidFill>
              </a:rPr>
              <a:t>True or false?</a:t>
            </a:r>
          </a:p>
        </p:txBody>
      </p:sp>
      <p:sp>
        <p:nvSpPr>
          <p:cNvPr id="3" name="Content Placeholder 2">
            <a:extLst>
              <a:ext uri="{FF2B5EF4-FFF2-40B4-BE49-F238E27FC236}">
                <a16:creationId xmlns:a16="http://schemas.microsoft.com/office/drawing/2014/main" id="{A0EBE1A4-89CD-D21E-1B96-94DAAD7579DD}"/>
              </a:ext>
            </a:extLst>
          </p:cNvPr>
          <p:cNvSpPr>
            <a:spLocks noGrp="1"/>
          </p:cNvSpPr>
          <p:nvPr>
            <p:ph idx="1"/>
          </p:nvPr>
        </p:nvSpPr>
        <p:spPr>
          <a:xfrm>
            <a:off x="158714" y="903514"/>
            <a:ext cx="8734915" cy="5497286"/>
          </a:xfrm>
        </p:spPr>
        <p:txBody>
          <a:bodyPr>
            <a:normAutofit lnSpcReduction="10000"/>
          </a:bodyPr>
          <a:lstStyle/>
          <a:p>
            <a:r>
              <a:rPr lang="en-GB" dirty="0"/>
              <a:t>1. Storks are native to the UK.</a:t>
            </a:r>
          </a:p>
          <a:p>
            <a:r>
              <a:rPr lang="en-GB" b="1" dirty="0">
                <a:solidFill>
                  <a:srgbClr val="00B050"/>
                </a:solidFill>
              </a:rPr>
              <a:t>TRUE – They were last breeding here around 600 years ago</a:t>
            </a:r>
          </a:p>
          <a:p>
            <a:r>
              <a:rPr lang="en-GB" dirty="0"/>
              <a:t>2. In a food web, the direction of the arrow points to the place where energy has come from. </a:t>
            </a:r>
          </a:p>
          <a:p>
            <a:r>
              <a:rPr lang="en-GB" b="1" dirty="0">
                <a:solidFill>
                  <a:srgbClr val="FF0000"/>
                </a:solidFill>
              </a:rPr>
              <a:t>FALSE</a:t>
            </a:r>
            <a:r>
              <a:rPr lang="en-GB" dirty="0">
                <a:solidFill>
                  <a:srgbClr val="FF0000"/>
                </a:solidFill>
              </a:rPr>
              <a:t> – It points to the place energy goes. </a:t>
            </a:r>
          </a:p>
          <a:p>
            <a:r>
              <a:rPr lang="en-GB" dirty="0"/>
              <a:t>3. A habitat is the place where an organism lives. </a:t>
            </a:r>
          </a:p>
          <a:p>
            <a:r>
              <a:rPr lang="en-GB" b="1" dirty="0">
                <a:solidFill>
                  <a:srgbClr val="00B050"/>
                </a:solidFill>
              </a:rPr>
              <a:t>TRUE</a:t>
            </a:r>
            <a:r>
              <a:rPr lang="en-GB" dirty="0">
                <a:solidFill>
                  <a:srgbClr val="00B050"/>
                </a:solidFill>
              </a:rPr>
              <a:t> – It is made up of the abiotic (non living) and biotic (living) factors</a:t>
            </a:r>
          </a:p>
          <a:p>
            <a:r>
              <a:rPr lang="en-GB" dirty="0"/>
              <a:t>4. 10% of the Earth’s surface is covered by lakes, ponds and rivers. </a:t>
            </a:r>
          </a:p>
          <a:p>
            <a:r>
              <a:rPr lang="en-GB" b="1" dirty="0">
                <a:solidFill>
                  <a:srgbClr val="FF0000"/>
                </a:solidFill>
              </a:rPr>
              <a:t>FALSE</a:t>
            </a:r>
            <a:r>
              <a:rPr lang="en-GB" dirty="0">
                <a:solidFill>
                  <a:srgbClr val="FF0000"/>
                </a:solidFill>
              </a:rPr>
              <a:t> – It is 1%, but these freshwater areas provide habitat for 10% animal species</a:t>
            </a:r>
          </a:p>
          <a:p>
            <a:r>
              <a:rPr lang="en-GB" dirty="0"/>
              <a:t>5. Pesticides and fertilizers are an important tool in managing ecosystems.</a:t>
            </a:r>
          </a:p>
          <a:p>
            <a:r>
              <a:rPr lang="en-GB" b="1" dirty="0">
                <a:solidFill>
                  <a:srgbClr val="FF0000"/>
                </a:solidFill>
              </a:rPr>
              <a:t>FALSE</a:t>
            </a:r>
            <a:r>
              <a:rPr lang="en-GB" dirty="0">
                <a:solidFill>
                  <a:srgbClr val="FF0000"/>
                </a:solidFill>
              </a:rPr>
              <a:t> -  These are chemicals used in intensive agriculture </a:t>
            </a:r>
          </a:p>
        </p:txBody>
      </p:sp>
      <p:pic>
        <p:nvPicPr>
          <p:cNvPr id="5" name="Picture 4">
            <a:extLst>
              <a:ext uri="{FF2B5EF4-FFF2-40B4-BE49-F238E27FC236}">
                <a16:creationId xmlns:a16="http://schemas.microsoft.com/office/drawing/2014/main" id="{11340856-8493-89C7-1582-BED35C7D4AB0}"/>
              </a:ext>
            </a:extLst>
          </p:cNvPr>
          <p:cNvPicPr>
            <a:picLocks noChangeAspect="1"/>
          </p:cNvPicPr>
          <p:nvPr/>
        </p:nvPicPr>
        <p:blipFill rotWithShape="1">
          <a:blip r:embed="rId2"/>
          <a:srcRect b="4471"/>
          <a:stretch/>
        </p:blipFill>
        <p:spPr>
          <a:xfrm>
            <a:off x="9069042" y="3318518"/>
            <a:ext cx="2855387" cy="3256453"/>
          </a:xfrm>
          <a:prstGeom prst="rect">
            <a:avLst/>
          </a:prstGeom>
        </p:spPr>
      </p:pic>
    </p:spTree>
    <p:extLst>
      <p:ext uri="{BB962C8B-B14F-4D97-AF65-F5344CB8AC3E}">
        <p14:creationId xmlns:p14="http://schemas.microsoft.com/office/powerpoint/2010/main" val="1673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165E19-5745-4681-8701-15B4DA5FD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B0C28-1B70-D51F-4444-96A6FD6A6489}"/>
              </a:ext>
            </a:extLst>
          </p:cNvPr>
          <p:cNvSpPr>
            <a:spLocks noGrp="1"/>
          </p:cNvSpPr>
          <p:nvPr>
            <p:ph type="title"/>
          </p:nvPr>
        </p:nvSpPr>
        <p:spPr>
          <a:xfrm>
            <a:off x="706299" y="639763"/>
            <a:ext cx="3573872" cy="5492750"/>
          </a:xfrm>
        </p:spPr>
        <p:txBody>
          <a:bodyPr>
            <a:normAutofit/>
          </a:bodyPr>
          <a:lstStyle/>
          <a:p>
            <a:r>
              <a:rPr lang="en-GB" dirty="0">
                <a:solidFill>
                  <a:schemeClr val="bg1"/>
                </a:solidFill>
              </a:rPr>
              <a:t>Key terms </a:t>
            </a:r>
          </a:p>
        </p:txBody>
      </p:sp>
      <p:graphicFrame>
        <p:nvGraphicFramePr>
          <p:cNvPr id="4" name="Content Placeholder 3">
            <a:extLst>
              <a:ext uri="{FF2B5EF4-FFF2-40B4-BE49-F238E27FC236}">
                <a16:creationId xmlns:a16="http://schemas.microsoft.com/office/drawing/2014/main" id="{E1CABEDE-D7BF-F29F-EEE9-41E5D94E7E78}"/>
              </a:ext>
            </a:extLst>
          </p:cNvPr>
          <p:cNvGraphicFramePr>
            <a:graphicFrameLocks noGrp="1"/>
          </p:cNvGraphicFramePr>
          <p:nvPr>
            <p:ph idx="1"/>
            <p:extLst>
              <p:ext uri="{D42A27DB-BD31-4B8C-83A1-F6EECF244321}">
                <p14:modId xmlns:p14="http://schemas.microsoft.com/office/powerpoint/2010/main" val="2155646165"/>
              </p:ext>
            </p:extLst>
          </p:nvPr>
        </p:nvGraphicFramePr>
        <p:xfrm>
          <a:off x="5094514" y="359229"/>
          <a:ext cx="6601906" cy="5561227"/>
        </p:xfrm>
        <a:graphic>
          <a:graphicData uri="http://schemas.openxmlformats.org/drawingml/2006/table">
            <a:tbl>
              <a:tblPr firstRow="1" firstCol="1" bandRow="1"/>
              <a:tblGrid>
                <a:gridCol w="1687286">
                  <a:extLst>
                    <a:ext uri="{9D8B030D-6E8A-4147-A177-3AD203B41FA5}">
                      <a16:colId xmlns:a16="http://schemas.microsoft.com/office/drawing/2014/main" val="1789495833"/>
                    </a:ext>
                  </a:extLst>
                </a:gridCol>
                <a:gridCol w="4914620">
                  <a:extLst>
                    <a:ext uri="{9D8B030D-6E8A-4147-A177-3AD203B41FA5}">
                      <a16:colId xmlns:a16="http://schemas.microsoft.com/office/drawing/2014/main" val="3734080845"/>
                    </a:ext>
                  </a:extLst>
                </a:gridCol>
              </a:tblGrid>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Adaptation</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Special features that an organism has, to help it survive in its environment.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136176"/>
                  </a:ext>
                </a:extLst>
              </a:tr>
              <a:tr h="48795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Habitat </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place where an organism lives</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21364"/>
                  </a:ext>
                </a:extLst>
              </a:tr>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Pollution</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introduction to harmful materials into an environment.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36662"/>
                  </a:ext>
                </a:extLst>
              </a:tr>
              <a:tr h="640355">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Migration </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seasonal movement of animals from one area to another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470310"/>
                  </a:ext>
                </a:extLst>
              </a:tr>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Incubation</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process birds and some other animals use to maintain the right heat and humidity to hatch an egg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905784"/>
                  </a:ext>
                </a:extLst>
              </a:tr>
              <a:tr h="633274">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Ecosystem</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A biological community of organisms interacting with their environment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8701183"/>
                  </a:ext>
                </a:extLst>
              </a:tr>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Population</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number of individuals of a particular species living in an area.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450654"/>
                  </a:ext>
                </a:extLst>
              </a:tr>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Predator</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An animal that hunts and eats other animals.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924024"/>
                  </a:ext>
                </a:extLst>
              </a:tr>
              <a:tr h="633274">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Prey</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An animal that is hunted. Some animals are both predator and prey.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618758"/>
                  </a:ext>
                </a:extLst>
              </a:tr>
            </a:tbl>
          </a:graphicData>
        </a:graphic>
      </p:graphicFrame>
    </p:spTree>
    <p:extLst>
      <p:ext uri="{BB962C8B-B14F-4D97-AF65-F5344CB8AC3E}">
        <p14:creationId xmlns:p14="http://schemas.microsoft.com/office/powerpoint/2010/main" val="99085062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B74DF7-F409-4F53-A3AE-516F05CEA549}"/>
              </a:ext>
            </a:extLst>
          </p:cNvPr>
          <p:cNvSpPr>
            <a:spLocks noGrp="1"/>
          </p:cNvSpPr>
          <p:nvPr>
            <p:ph type="title"/>
          </p:nvPr>
        </p:nvSpPr>
        <p:spPr>
          <a:xfrm>
            <a:off x="335222" y="41629"/>
            <a:ext cx="10772775" cy="1658198"/>
          </a:xfrm>
        </p:spPr>
        <p:txBody>
          <a:bodyPr>
            <a:normAutofit/>
          </a:bodyPr>
          <a:lstStyle/>
          <a:p>
            <a:r>
              <a:rPr lang="en-GB" dirty="0">
                <a:solidFill>
                  <a:srgbClr val="6892A7"/>
                </a:solidFill>
              </a:rPr>
              <a:t>About the White Stork Project</a:t>
            </a:r>
          </a:p>
        </p:txBody>
      </p:sp>
      <p:sp>
        <p:nvSpPr>
          <p:cNvPr id="3" name="Content Placeholder 2">
            <a:extLst>
              <a:ext uri="{FF2B5EF4-FFF2-40B4-BE49-F238E27FC236}">
                <a16:creationId xmlns:a16="http://schemas.microsoft.com/office/drawing/2014/main" id="{489C118A-8BF6-4180-9854-FA0DA484CDE9}"/>
              </a:ext>
            </a:extLst>
          </p:cNvPr>
          <p:cNvSpPr>
            <a:spLocks noGrp="1"/>
          </p:cNvSpPr>
          <p:nvPr>
            <p:ph idx="1"/>
          </p:nvPr>
        </p:nvSpPr>
        <p:spPr>
          <a:xfrm>
            <a:off x="335222" y="1292719"/>
            <a:ext cx="7840501" cy="3766185"/>
          </a:xfrm>
        </p:spPr>
        <p:txBody>
          <a:bodyPr>
            <a:normAutofit/>
          </a:bodyPr>
          <a:lstStyle/>
          <a:p>
            <a:pPr lvl="0">
              <a:buFont typeface="Arial" panose="020B0604020202020204" pitchFamily="34" charset="0"/>
              <a:buChar char="•"/>
            </a:pPr>
            <a:r>
              <a:rPr lang="en-GB" dirty="0">
                <a:solidFill>
                  <a:srgbClr val="4F7487"/>
                </a:solidFill>
                <a:cs typeface="Calibri Light" panose="020F0302020204030204" pitchFamily="34" charset="0"/>
              </a:rPr>
              <a:t>The White Stork Project started in 2016 and is made up of a partnership of private landowners and nature conservation organisations. </a:t>
            </a:r>
          </a:p>
          <a:p>
            <a:pPr lvl="0">
              <a:buFont typeface="Arial" panose="020B0604020202020204" pitchFamily="34" charset="0"/>
              <a:buChar char="•"/>
            </a:pPr>
            <a:r>
              <a:rPr lang="en-GB" dirty="0">
                <a:solidFill>
                  <a:srgbClr val="4F7487"/>
                </a:solidFill>
                <a:cs typeface="Calibri Light" panose="020F0302020204030204" pitchFamily="34" charset="0"/>
              </a:rPr>
              <a:t>Storks used to be breeding the in the UK but because of human actions were wiped out. They have a particular history with the South of the UK and a key part of the project is based at the </a:t>
            </a:r>
            <a:r>
              <a:rPr lang="en-GB" dirty="0" err="1">
                <a:solidFill>
                  <a:srgbClr val="4F7487"/>
                </a:solidFill>
                <a:cs typeface="Calibri Light" panose="020F0302020204030204" pitchFamily="34" charset="0"/>
              </a:rPr>
              <a:t>Knepp</a:t>
            </a:r>
            <a:r>
              <a:rPr lang="en-GB" dirty="0">
                <a:solidFill>
                  <a:srgbClr val="4F7487"/>
                </a:solidFill>
                <a:cs typeface="Calibri Light" panose="020F0302020204030204" pitchFamily="34" charset="0"/>
              </a:rPr>
              <a:t> Estate in Horsham. </a:t>
            </a:r>
            <a:endParaRPr lang="en-US" dirty="0">
              <a:solidFill>
                <a:srgbClr val="4F7487"/>
              </a:solidFill>
              <a:cs typeface="Calibri Light" panose="020F0302020204030204" pitchFamily="34" charset="0"/>
            </a:endParaRPr>
          </a:p>
          <a:p>
            <a:pPr lvl="0">
              <a:buFont typeface="Arial" panose="020B0604020202020204" pitchFamily="34" charset="0"/>
              <a:buChar char="•"/>
            </a:pPr>
            <a:r>
              <a:rPr lang="en-GB" dirty="0">
                <a:solidFill>
                  <a:srgbClr val="4F7487"/>
                </a:solidFill>
                <a:cs typeface="Calibri Light" panose="020F0302020204030204" pitchFamily="34" charset="0"/>
              </a:rPr>
              <a:t> The aim is to establish a self-sustaining population of White Storks in Southern England by 2030</a:t>
            </a:r>
          </a:p>
          <a:p>
            <a:pPr lvl="0">
              <a:buFont typeface="Arial" panose="020B0604020202020204" pitchFamily="34" charset="0"/>
              <a:buChar char="•"/>
            </a:pPr>
            <a:endParaRPr lang="en-GB" dirty="0"/>
          </a:p>
        </p:txBody>
      </p:sp>
      <p:grpSp>
        <p:nvGrpSpPr>
          <p:cNvPr id="9" name="Group 8">
            <a:extLst>
              <a:ext uri="{FF2B5EF4-FFF2-40B4-BE49-F238E27FC236}">
                <a16:creationId xmlns:a16="http://schemas.microsoft.com/office/drawing/2014/main" id="{60820EEE-A52A-4085-AAC8-1CF4D4BF2B39}"/>
              </a:ext>
            </a:extLst>
          </p:cNvPr>
          <p:cNvGrpSpPr/>
          <p:nvPr/>
        </p:nvGrpSpPr>
        <p:grpSpPr>
          <a:xfrm>
            <a:off x="2898319" y="4581265"/>
            <a:ext cx="3295436" cy="2313343"/>
            <a:chOff x="6299481" y="1935121"/>
            <a:chExt cx="5452520" cy="3635544"/>
          </a:xfrm>
        </p:grpSpPr>
        <p:pic>
          <p:nvPicPr>
            <p:cNvPr id="7" name="Picture 6" descr="A bird flying in the air&#10;&#10;Description automatically generated with medium confidence">
              <a:extLst>
                <a:ext uri="{FF2B5EF4-FFF2-40B4-BE49-F238E27FC236}">
                  <a16:creationId xmlns:a16="http://schemas.microsoft.com/office/drawing/2014/main" id="{EB34781C-0A3E-4462-879A-86AD42C7CD9D}"/>
                </a:ext>
              </a:extLst>
            </p:cNvPr>
            <p:cNvPicPr>
              <a:picLocks noChangeAspect="1"/>
            </p:cNvPicPr>
            <p:nvPr/>
          </p:nvPicPr>
          <p:blipFill rotWithShape="1">
            <a:blip r:embed="rId3">
              <a:extLst>
                <a:ext uri="{28A0092B-C50C-407E-A947-70E740481C1C}">
                  <a14:useLocalDpi xmlns:a14="http://schemas.microsoft.com/office/drawing/2010/main" val="0"/>
                </a:ext>
              </a:extLst>
            </a:blip>
            <a:srcRect b="10159"/>
            <a:stretch/>
          </p:blipFill>
          <p:spPr>
            <a:xfrm>
              <a:off x="6299481" y="1935121"/>
              <a:ext cx="5452520" cy="3266212"/>
            </a:xfrm>
            <a:prstGeom prst="rect">
              <a:avLst/>
            </a:prstGeom>
          </p:spPr>
        </p:pic>
        <p:sp>
          <p:nvSpPr>
            <p:cNvPr id="8" name="TextBox 7">
              <a:extLst>
                <a:ext uri="{FF2B5EF4-FFF2-40B4-BE49-F238E27FC236}">
                  <a16:creationId xmlns:a16="http://schemas.microsoft.com/office/drawing/2014/main" id="{A2729BEA-D9C8-49BA-A81F-71D5C636723F}"/>
                </a:ext>
              </a:extLst>
            </p:cNvPr>
            <p:cNvSpPr txBox="1"/>
            <p:nvPr/>
          </p:nvSpPr>
          <p:spPr>
            <a:xfrm>
              <a:off x="6299481" y="5201333"/>
              <a:ext cx="1937857" cy="369332"/>
            </a:xfrm>
            <a:prstGeom prst="rect">
              <a:avLst/>
            </a:prstGeom>
            <a:noFill/>
          </p:spPr>
          <p:txBody>
            <a:bodyPr wrap="square" rtlCol="0">
              <a:spAutoFit/>
            </a:bodyPr>
            <a:lstStyle/>
            <a:p>
              <a:r>
                <a:rPr lang="en-GB" dirty="0"/>
                <a:t>© Kevin Harwood</a:t>
              </a:r>
            </a:p>
          </p:txBody>
        </p:sp>
      </p:grpSp>
      <p:pic>
        <p:nvPicPr>
          <p:cNvPr id="2" name="Content Placeholder 9" descr="Logo, company name&#10;&#10;Description automatically generated">
            <a:extLst>
              <a:ext uri="{FF2B5EF4-FFF2-40B4-BE49-F238E27FC236}">
                <a16:creationId xmlns:a16="http://schemas.microsoft.com/office/drawing/2014/main" id="{FD64ECC0-E9A4-073E-54C7-9A0697293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8956" y="65434"/>
            <a:ext cx="1525820" cy="1525820"/>
          </a:xfrm>
          <a:prstGeom prst="rect">
            <a:avLst/>
          </a:prstGeom>
        </p:spPr>
      </p:pic>
      <p:pic>
        <p:nvPicPr>
          <p:cNvPr id="5" name="Picture 4">
            <a:extLst>
              <a:ext uri="{FF2B5EF4-FFF2-40B4-BE49-F238E27FC236}">
                <a16:creationId xmlns:a16="http://schemas.microsoft.com/office/drawing/2014/main" id="{9837DB2F-7466-29F6-CE9E-4EDE16B34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1561" y="4453074"/>
            <a:ext cx="2792608" cy="386814"/>
          </a:xfrm>
          <a:prstGeom prst="rect">
            <a:avLst/>
          </a:prstGeom>
        </p:spPr>
      </p:pic>
      <p:pic>
        <p:nvPicPr>
          <p:cNvPr id="6" name="Content Placeholder 12" descr="Logo, company name&#10;&#10;Description automatically generated">
            <a:extLst>
              <a:ext uri="{FF2B5EF4-FFF2-40B4-BE49-F238E27FC236}">
                <a16:creationId xmlns:a16="http://schemas.microsoft.com/office/drawing/2014/main" id="{2899F47B-8AF0-CF92-2578-E2C99244A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463" y="1591254"/>
            <a:ext cx="946238" cy="967550"/>
          </a:xfrm>
          <a:prstGeom prst="rect">
            <a:avLst/>
          </a:prstGeom>
        </p:spPr>
      </p:pic>
      <p:pic>
        <p:nvPicPr>
          <p:cNvPr id="10" name="Content Placeholder 14" descr="A picture containing logo&#10;&#10;Description automatically generated">
            <a:extLst>
              <a:ext uri="{FF2B5EF4-FFF2-40B4-BE49-F238E27FC236}">
                <a16:creationId xmlns:a16="http://schemas.microsoft.com/office/drawing/2014/main" id="{10CB9D23-02D2-297D-D24F-66052242F72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9660955" y="2896174"/>
            <a:ext cx="1873821" cy="1011864"/>
          </a:xfrm>
          <a:prstGeom prst="rect">
            <a:avLst/>
          </a:prstGeom>
        </p:spPr>
      </p:pic>
      <p:pic>
        <p:nvPicPr>
          <p:cNvPr id="11" name="Picture 10">
            <a:extLst>
              <a:ext uri="{FF2B5EF4-FFF2-40B4-BE49-F238E27FC236}">
                <a16:creationId xmlns:a16="http://schemas.microsoft.com/office/drawing/2014/main" id="{AF94AB6C-16A0-C6D8-F220-2D3D6EF246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898035" y="5266746"/>
            <a:ext cx="1821673" cy="1005563"/>
          </a:xfrm>
          <a:prstGeom prst="rect">
            <a:avLst/>
          </a:prstGeom>
        </p:spPr>
      </p:pic>
    </p:spTree>
    <p:extLst>
      <p:ext uri="{BB962C8B-B14F-4D97-AF65-F5344CB8AC3E}">
        <p14:creationId xmlns:p14="http://schemas.microsoft.com/office/powerpoint/2010/main" val="354142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CF4D09-9A5F-44A5-9D68-E41144B99D46}"/>
              </a:ext>
            </a:extLst>
          </p:cNvPr>
          <p:cNvPicPr>
            <a:picLocks noGrp="1" noChangeAspect="1"/>
          </p:cNvPicPr>
          <p:nvPr>
            <p:ph idx="1"/>
          </p:nvPr>
        </p:nvPicPr>
        <p:blipFill rotWithShape="1">
          <a:blip r:embed="rId3">
            <a:alphaModFix amt="50000"/>
            <a:extLst>
              <a:ext uri="{28A0092B-C50C-407E-A947-70E740481C1C}">
                <a14:useLocalDpi xmlns:a14="http://schemas.microsoft.com/office/drawing/2010/main" val="0"/>
              </a:ext>
            </a:extLst>
          </a:blip>
          <a:srcRect t="4936" b="10689"/>
          <a:stretch/>
        </p:blipFill>
        <p:spPr>
          <a:xfrm>
            <a:off x="0" y="0"/>
            <a:ext cx="12192000" cy="6858000"/>
          </a:xfrm>
          <a:prstGeom prst="rect">
            <a:avLst/>
          </a:prstGeom>
        </p:spPr>
      </p:pic>
      <p:sp>
        <p:nvSpPr>
          <p:cNvPr id="2" name="Title 1">
            <a:extLst>
              <a:ext uri="{FF2B5EF4-FFF2-40B4-BE49-F238E27FC236}">
                <a16:creationId xmlns:a16="http://schemas.microsoft.com/office/drawing/2014/main" id="{162899BA-250F-4302-B17D-5263AFF9F876}"/>
              </a:ext>
            </a:extLst>
          </p:cNvPr>
          <p:cNvSpPr>
            <a:spLocks noGrp="1"/>
          </p:cNvSpPr>
          <p:nvPr>
            <p:ph type="title"/>
          </p:nvPr>
        </p:nvSpPr>
        <p:spPr>
          <a:xfrm>
            <a:off x="391887" y="1502229"/>
            <a:ext cx="4872010" cy="2751668"/>
          </a:xfrm>
        </p:spPr>
        <p:txBody>
          <a:bodyPr vert="horz" lIns="91440" tIns="45720" rIns="91440" bIns="45720" rtlCol="0" anchor="b">
            <a:noAutofit/>
          </a:bodyPr>
          <a:lstStyle/>
          <a:p>
            <a:pPr>
              <a:lnSpc>
                <a:spcPct val="80000"/>
              </a:lnSpc>
            </a:pPr>
            <a:r>
              <a:rPr lang="en-US" dirty="0">
                <a:solidFill>
                  <a:schemeClr val="tx1"/>
                </a:solidFill>
              </a:rPr>
              <a:t>What do you know about white storks?</a:t>
            </a:r>
          </a:p>
        </p:txBody>
      </p:sp>
      <p:sp>
        <p:nvSpPr>
          <p:cNvPr id="3" name="Title 1">
            <a:extLst>
              <a:ext uri="{FF2B5EF4-FFF2-40B4-BE49-F238E27FC236}">
                <a16:creationId xmlns:a16="http://schemas.microsoft.com/office/drawing/2014/main" id="{FACA2D58-2ABB-7AAB-71C7-25267EE2EA9F}"/>
              </a:ext>
            </a:extLst>
          </p:cNvPr>
          <p:cNvSpPr txBox="1">
            <a:spLocks/>
          </p:cNvSpPr>
          <p:nvPr/>
        </p:nvSpPr>
        <p:spPr>
          <a:xfrm>
            <a:off x="6928103" y="0"/>
            <a:ext cx="4872010" cy="202232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pPr>
              <a:lnSpc>
                <a:spcPct val="80000"/>
              </a:lnSpc>
            </a:pPr>
            <a:r>
              <a:rPr lang="en-US" sz="4400" dirty="0">
                <a:solidFill>
                  <a:schemeClr val="tx1"/>
                </a:solidFill>
              </a:rPr>
              <a:t>Have you ever seen them in different countries? Where?</a:t>
            </a:r>
          </a:p>
        </p:txBody>
      </p:sp>
    </p:spTree>
    <p:extLst>
      <p:ext uri="{BB962C8B-B14F-4D97-AF65-F5344CB8AC3E}">
        <p14:creationId xmlns:p14="http://schemas.microsoft.com/office/powerpoint/2010/main" val="4134780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6E19C1-9233-79DE-3D43-9700AE9681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400113" y="2235041"/>
            <a:ext cx="4159574" cy="4159574"/>
          </a:xfrm>
          <a:prstGeom prst="flowChartConnector">
            <a:avLst/>
          </a:prstGeom>
        </p:spPr>
      </p:pic>
      <p:sp>
        <p:nvSpPr>
          <p:cNvPr id="5" name="TextBox 4">
            <a:extLst>
              <a:ext uri="{FF2B5EF4-FFF2-40B4-BE49-F238E27FC236}">
                <a16:creationId xmlns:a16="http://schemas.microsoft.com/office/drawing/2014/main" id="{540C45AB-03AF-47CE-98A2-9BE40DE6C5D5}"/>
              </a:ext>
            </a:extLst>
          </p:cNvPr>
          <p:cNvSpPr txBox="1"/>
          <p:nvPr/>
        </p:nvSpPr>
        <p:spPr>
          <a:xfrm>
            <a:off x="925285" y="1055914"/>
            <a:ext cx="3722914" cy="1938992"/>
          </a:xfrm>
          <a:prstGeom prst="rect">
            <a:avLst/>
          </a:prstGeom>
          <a:noFill/>
        </p:spPr>
        <p:txBody>
          <a:bodyPr wrap="square" rtlCol="0">
            <a:spAutoFit/>
          </a:bodyPr>
          <a:lstStyle/>
          <a:p>
            <a:r>
              <a:rPr lang="en-GB" sz="2400" dirty="0">
                <a:solidFill>
                  <a:schemeClr val="bg1"/>
                </a:solidFill>
              </a:rPr>
              <a:t>Across Europe, white storks have lived alongside people for generations, becoming part of the culture and heritage of those countries. </a:t>
            </a:r>
          </a:p>
        </p:txBody>
      </p:sp>
      <p:sp>
        <p:nvSpPr>
          <p:cNvPr id="6" name="TextBox 5">
            <a:extLst>
              <a:ext uri="{FF2B5EF4-FFF2-40B4-BE49-F238E27FC236}">
                <a16:creationId xmlns:a16="http://schemas.microsoft.com/office/drawing/2014/main" id="{B7B9C686-11CF-55D3-6A18-EF8B6ED549FC}"/>
              </a:ext>
            </a:extLst>
          </p:cNvPr>
          <p:cNvSpPr txBox="1"/>
          <p:nvPr/>
        </p:nvSpPr>
        <p:spPr>
          <a:xfrm>
            <a:off x="-361518" y="4468893"/>
            <a:ext cx="3431294" cy="2051652"/>
          </a:xfrm>
          <a:prstGeom prst="rect">
            <a:avLst/>
          </a:prstGeom>
          <a:noFill/>
        </p:spPr>
        <p:txBody>
          <a:bodyPr wrap="square">
            <a:spAutoFit/>
          </a:bodyPr>
          <a:lstStyle/>
          <a:p>
            <a:pPr lvl="1" algn="ctr">
              <a:lnSpc>
                <a:spcPct val="107000"/>
              </a:lnSpc>
            </a:pPr>
            <a:r>
              <a:rPr lang="en-GB"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Evidence in place names of today such as our nearby village of Storrington which means ‘the village of the storks’ in old English.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oogle Shape;92;p16">
            <a:extLst>
              <a:ext uri="{FF2B5EF4-FFF2-40B4-BE49-F238E27FC236}">
                <a16:creationId xmlns:a16="http://schemas.microsoft.com/office/drawing/2014/main" id="{FE030970-6788-A28F-BD09-1CA1D4D9B3F1}"/>
              </a:ext>
            </a:extLst>
          </p:cNvPr>
          <p:cNvPicPr preferRelativeResize="0"/>
          <p:nvPr/>
        </p:nvPicPr>
        <p:blipFill rotWithShape="1">
          <a:blip r:embed="rId4">
            <a:alphaModFix/>
          </a:blip>
          <a:srcRect l="4397" t="-322" r="28935" b="322"/>
          <a:stretch/>
        </p:blipFill>
        <p:spPr>
          <a:xfrm>
            <a:off x="634963" y="168807"/>
            <a:ext cx="4013236" cy="4159573"/>
          </a:xfrm>
          <a:prstGeom prst="flowChartConnector">
            <a:avLst/>
          </a:prstGeom>
          <a:noFill/>
          <a:ln>
            <a:noFill/>
          </a:ln>
        </p:spPr>
      </p:pic>
      <p:sp>
        <p:nvSpPr>
          <p:cNvPr id="8" name="TextBox 7">
            <a:extLst>
              <a:ext uri="{FF2B5EF4-FFF2-40B4-BE49-F238E27FC236}">
                <a16:creationId xmlns:a16="http://schemas.microsoft.com/office/drawing/2014/main" id="{5D2CE976-9AF1-E309-9215-7E873A9F05C6}"/>
              </a:ext>
            </a:extLst>
          </p:cNvPr>
          <p:cNvSpPr txBox="1"/>
          <p:nvPr/>
        </p:nvSpPr>
        <p:spPr>
          <a:xfrm>
            <a:off x="3320144" y="4025621"/>
            <a:ext cx="4082144" cy="1938992"/>
          </a:xfrm>
          <a:prstGeom prst="rect">
            <a:avLst/>
          </a:prstGeom>
          <a:noFill/>
        </p:spPr>
        <p:txBody>
          <a:bodyPr wrap="square" rtlCol="0">
            <a:spAutoFit/>
          </a:bodyPr>
          <a:lstStyle/>
          <a:p>
            <a:pPr algn="ctr"/>
            <a:r>
              <a:rPr lang="en-GB" sz="2400" dirty="0">
                <a:solidFill>
                  <a:schemeClr val="bg1"/>
                </a:solidFill>
              </a:rPr>
              <a:t>They are also part of UK culture, with the familiar tale of storks bringing babies mentioned in literature and stories for hundreds of years </a:t>
            </a:r>
          </a:p>
        </p:txBody>
      </p:sp>
      <p:pic>
        <p:nvPicPr>
          <p:cNvPr id="9" name="Google Shape;94;p16">
            <a:extLst>
              <a:ext uri="{FF2B5EF4-FFF2-40B4-BE49-F238E27FC236}">
                <a16:creationId xmlns:a16="http://schemas.microsoft.com/office/drawing/2014/main" id="{3FBA286F-BAD8-B098-D19B-2832A0125568}"/>
              </a:ext>
            </a:extLst>
          </p:cNvPr>
          <p:cNvPicPr preferRelativeResize="0"/>
          <p:nvPr/>
        </p:nvPicPr>
        <p:blipFill rotWithShape="1">
          <a:blip r:embed="rId5">
            <a:alphaModFix/>
          </a:blip>
          <a:srcRect l="28254" t="12174" r="27648" b="11302"/>
          <a:stretch/>
        </p:blipFill>
        <p:spPr>
          <a:xfrm>
            <a:off x="3092339" y="2248593"/>
            <a:ext cx="4560317" cy="4440600"/>
          </a:xfrm>
          <a:prstGeom prst="flowChartConnector">
            <a:avLst/>
          </a:prstGeom>
          <a:noFill/>
          <a:ln>
            <a:noFill/>
          </a:ln>
        </p:spPr>
      </p:pic>
      <p:sp>
        <p:nvSpPr>
          <p:cNvPr id="10" name="TextBox 9">
            <a:extLst>
              <a:ext uri="{FF2B5EF4-FFF2-40B4-BE49-F238E27FC236}">
                <a16:creationId xmlns:a16="http://schemas.microsoft.com/office/drawing/2014/main" id="{6F21D7B0-05CD-3C4A-B6C3-4B8C69424E6C}"/>
              </a:ext>
            </a:extLst>
          </p:cNvPr>
          <p:cNvSpPr txBox="1"/>
          <p:nvPr/>
        </p:nvSpPr>
        <p:spPr>
          <a:xfrm>
            <a:off x="5872845" y="1055914"/>
            <a:ext cx="3058885" cy="1477328"/>
          </a:xfrm>
          <a:prstGeom prst="rect">
            <a:avLst/>
          </a:prstGeom>
          <a:noFill/>
        </p:spPr>
        <p:txBody>
          <a:bodyPr wrap="square" rtlCol="0">
            <a:spAutoFit/>
          </a:bodyPr>
          <a:lstStyle/>
          <a:p>
            <a:pPr algn="ctr"/>
            <a:r>
              <a:rPr lang="en-GB"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There is archaeological evidence to suggest storks were present here, last breeding 600 years ago.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p>
        </p:txBody>
      </p:sp>
      <p:pic>
        <p:nvPicPr>
          <p:cNvPr id="11" name="Picture 2">
            <a:extLst>
              <a:ext uri="{FF2B5EF4-FFF2-40B4-BE49-F238E27FC236}">
                <a16:creationId xmlns:a16="http://schemas.microsoft.com/office/drawing/2014/main" id="{F5A19E08-22FC-3EEF-58A9-02478B40F0F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6"/>
          <a:stretch/>
        </p:blipFill>
        <p:spPr bwMode="auto">
          <a:xfrm>
            <a:off x="5520553" y="13283"/>
            <a:ext cx="3835554" cy="383555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5E8E207E-64A8-0A7F-E942-E2E8D6A45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65" y="3721088"/>
            <a:ext cx="3299608" cy="3299608"/>
          </a:xfrm>
          <a:prstGeom prst="rect">
            <a:avLst/>
          </a:prstGeom>
        </p:spPr>
      </p:pic>
    </p:spTree>
    <p:extLst>
      <p:ext uri="{BB962C8B-B14F-4D97-AF65-F5344CB8AC3E}">
        <p14:creationId xmlns:p14="http://schemas.microsoft.com/office/powerpoint/2010/main" val="16317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0ADD4-6843-6DA5-A0F3-80998331A524}"/>
              </a:ext>
            </a:extLst>
          </p:cNvPr>
          <p:cNvPicPr>
            <a:picLocks noChangeAspect="1"/>
          </p:cNvPicPr>
          <p:nvPr/>
        </p:nvPicPr>
        <p:blipFill>
          <a:blip r:embed="rId2"/>
          <a:stretch>
            <a:fillRect/>
          </a:stretch>
        </p:blipFill>
        <p:spPr>
          <a:xfrm>
            <a:off x="-1" y="0"/>
            <a:ext cx="9329057" cy="6887035"/>
          </a:xfrm>
          <a:prstGeom prst="rect">
            <a:avLst/>
          </a:prstGeom>
        </p:spPr>
      </p:pic>
      <p:sp>
        <p:nvSpPr>
          <p:cNvPr id="2" name="Title 1">
            <a:extLst>
              <a:ext uri="{FF2B5EF4-FFF2-40B4-BE49-F238E27FC236}">
                <a16:creationId xmlns:a16="http://schemas.microsoft.com/office/drawing/2014/main" id="{E21AE80C-BA35-3743-BFE6-62E3A87A5BEF}"/>
              </a:ext>
            </a:extLst>
          </p:cNvPr>
          <p:cNvSpPr>
            <a:spLocks noGrp="1"/>
          </p:cNvSpPr>
          <p:nvPr>
            <p:ph type="title"/>
          </p:nvPr>
        </p:nvSpPr>
        <p:spPr>
          <a:xfrm>
            <a:off x="6096000" y="522513"/>
            <a:ext cx="5932714" cy="3548743"/>
          </a:xfrm>
          <a:solidFill>
            <a:srgbClr val="FFFFCC"/>
          </a:solidFill>
          <a:ln w="38100">
            <a:solidFill>
              <a:schemeClr val="bg1"/>
            </a:solidFill>
          </a:ln>
        </p:spPr>
        <p:txBody>
          <a:bodyPr>
            <a:normAutofit fontScale="90000"/>
          </a:bodyPr>
          <a:lstStyle/>
          <a:p>
            <a:pPr algn="ctr"/>
            <a:r>
              <a:rPr lang="en-GB" sz="3600" dirty="0">
                <a:solidFill>
                  <a:schemeClr val="bg1"/>
                </a:solidFill>
              </a:rPr>
              <a:t>Every year, for the last few decades between 20 to 30 storks fly across the channel to the South of England looking for places to land. </a:t>
            </a:r>
            <a:br>
              <a:rPr lang="en-GB" sz="3600" dirty="0">
                <a:solidFill>
                  <a:schemeClr val="bg1"/>
                </a:solidFill>
              </a:rPr>
            </a:br>
            <a:br>
              <a:rPr lang="en-GB" sz="4400" dirty="0">
                <a:solidFill>
                  <a:schemeClr val="bg1"/>
                </a:solidFill>
              </a:rPr>
            </a:br>
            <a:r>
              <a:rPr lang="en-GB" sz="4400" dirty="0">
                <a:solidFill>
                  <a:schemeClr val="bg1"/>
                </a:solidFill>
              </a:rPr>
              <a:t>What happened – </a:t>
            </a:r>
            <a:r>
              <a:rPr lang="en-GB" sz="4400" b="1" dirty="0">
                <a:solidFill>
                  <a:schemeClr val="bg1"/>
                </a:solidFill>
              </a:rPr>
              <a:t>why do they not live here anymore?</a:t>
            </a:r>
          </a:p>
        </p:txBody>
      </p:sp>
    </p:spTree>
    <p:extLst>
      <p:ext uri="{BB962C8B-B14F-4D97-AF65-F5344CB8AC3E}">
        <p14:creationId xmlns:p14="http://schemas.microsoft.com/office/powerpoint/2010/main" val="352547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297409A5-4CDB-7023-D6E6-B5310A437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094" y="294591"/>
            <a:ext cx="4290841" cy="28619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rainage pipe being installed in wetland catchment | U.S. Geological Survey">
            <a:extLst>
              <a:ext uri="{FF2B5EF4-FFF2-40B4-BE49-F238E27FC236}">
                <a16:creationId xmlns:a16="http://schemas.microsoft.com/office/drawing/2014/main" id="{BCDED8BD-6FDE-9FCC-89B7-13DC945550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7" r="29345" b="-3"/>
          <a:stretch/>
        </p:blipFill>
        <p:spPr bwMode="auto">
          <a:xfrm>
            <a:off x="272057" y="250375"/>
            <a:ext cx="2982304" cy="2950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Get a Pennsylvania Hunting License">
            <a:extLst>
              <a:ext uri="{FF2B5EF4-FFF2-40B4-BE49-F238E27FC236}">
                <a16:creationId xmlns:a16="http://schemas.microsoft.com/office/drawing/2014/main" id="{2383572B-B43A-C6FE-BB1B-2102253EE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67" y="4223132"/>
            <a:ext cx="3468972" cy="23126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B9A6D1C-DC0C-0B21-0F98-6C0B93FC1E9D}"/>
              </a:ext>
            </a:extLst>
          </p:cNvPr>
          <p:cNvSpPr>
            <a:spLocks noGrp="1"/>
          </p:cNvSpPr>
          <p:nvPr>
            <p:ph idx="1"/>
          </p:nvPr>
        </p:nvSpPr>
        <p:spPr>
          <a:xfrm>
            <a:off x="3908139" y="2498457"/>
            <a:ext cx="3518684" cy="1469199"/>
          </a:xfrm>
        </p:spPr>
        <p:txBody>
          <a:bodyPr>
            <a:normAutofit/>
          </a:bodyPr>
          <a:lstStyle/>
          <a:p>
            <a:pPr algn="ctr"/>
            <a:r>
              <a:rPr lang="en-GB" sz="2800" b="1" dirty="0"/>
              <a:t>Reasons why storks declined in the UK and across Europe</a:t>
            </a:r>
          </a:p>
        </p:txBody>
      </p:sp>
      <p:cxnSp>
        <p:nvCxnSpPr>
          <p:cNvPr id="5" name="Straight Arrow Connector 4">
            <a:extLst>
              <a:ext uri="{FF2B5EF4-FFF2-40B4-BE49-F238E27FC236}">
                <a16:creationId xmlns:a16="http://schemas.microsoft.com/office/drawing/2014/main" id="{52227B8C-F9D8-2D9B-2B1F-7F0FB9F4D983}"/>
              </a:ext>
            </a:extLst>
          </p:cNvPr>
          <p:cNvCxnSpPr>
            <a:cxnSpLocks/>
          </p:cNvCxnSpPr>
          <p:nvPr/>
        </p:nvCxnSpPr>
        <p:spPr>
          <a:xfrm flipH="1" flipV="1">
            <a:off x="3521274" y="1581056"/>
            <a:ext cx="890588" cy="8142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C52C23-FA4E-5298-6BFB-AEBA62BE2BE2}"/>
              </a:ext>
            </a:extLst>
          </p:cNvPr>
          <p:cNvSpPr txBox="1">
            <a:spLocks/>
          </p:cNvSpPr>
          <p:nvPr/>
        </p:nvSpPr>
        <p:spPr>
          <a:xfrm>
            <a:off x="851446" y="424544"/>
            <a:ext cx="2536372" cy="971005"/>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algn="ctr"/>
            <a:r>
              <a:rPr lang="en-GB" b="1" dirty="0"/>
              <a:t>Habitat destruction </a:t>
            </a:r>
          </a:p>
        </p:txBody>
      </p:sp>
      <p:sp>
        <p:nvSpPr>
          <p:cNvPr id="8" name="Content Placeholder 2">
            <a:extLst>
              <a:ext uri="{FF2B5EF4-FFF2-40B4-BE49-F238E27FC236}">
                <a16:creationId xmlns:a16="http://schemas.microsoft.com/office/drawing/2014/main" id="{DB405F70-4585-999D-1FC6-432FDE6A5B9A}"/>
              </a:ext>
            </a:extLst>
          </p:cNvPr>
          <p:cNvSpPr txBox="1">
            <a:spLocks/>
          </p:cNvSpPr>
          <p:nvPr/>
        </p:nvSpPr>
        <p:spPr>
          <a:xfrm>
            <a:off x="7975551" y="308067"/>
            <a:ext cx="3813678" cy="707571"/>
          </a:xfrm>
          <a:prstGeom prst="rect">
            <a:avLst/>
          </a:prstGeom>
          <a:solidFill>
            <a:schemeClr val="accent3">
              <a:lumMod val="20000"/>
              <a:lumOff val="80000"/>
            </a:schemeClr>
          </a:solidFill>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algn="ctr"/>
            <a:r>
              <a:rPr lang="en-GB" sz="2000" dirty="0"/>
              <a:t>Loss of food because of pesticides and wetland destruction</a:t>
            </a:r>
          </a:p>
        </p:txBody>
      </p:sp>
      <p:sp>
        <p:nvSpPr>
          <p:cNvPr id="9" name="Content Placeholder 2">
            <a:extLst>
              <a:ext uri="{FF2B5EF4-FFF2-40B4-BE49-F238E27FC236}">
                <a16:creationId xmlns:a16="http://schemas.microsoft.com/office/drawing/2014/main" id="{1B1AC76F-8E51-BBFE-6012-0F753A420CC1}"/>
              </a:ext>
            </a:extLst>
          </p:cNvPr>
          <p:cNvSpPr txBox="1">
            <a:spLocks/>
          </p:cNvSpPr>
          <p:nvPr/>
        </p:nvSpPr>
        <p:spPr>
          <a:xfrm>
            <a:off x="1687285" y="4893953"/>
            <a:ext cx="2105365" cy="971005"/>
          </a:xfrm>
          <a:prstGeom prst="rect">
            <a:avLst/>
          </a:prstGeom>
          <a:solidFill>
            <a:schemeClr val="accent2">
              <a:lumMod val="20000"/>
              <a:lumOff val="80000"/>
            </a:schemeClr>
          </a:solidFill>
        </p:spPr>
        <p:txBody>
          <a:bodyPr vert="horz" lIns="91440" tIns="45720" rIns="91440" bIns="45720" rtlCol="0">
            <a:normAutofit fontScale="92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algn="ctr"/>
            <a:r>
              <a:rPr lang="en-GB" sz="2800" dirty="0"/>
              <a:t>Hunting and persecution by people </a:t>
            </a:r>
          </a:p>
        </p:txBody>
      </p:sp>
      <p:cxnSp>
        <p:nvCxnSpPr>
          <p:cNvPr id="19" name="Straight Arrow Connector 18">
            <a:extLst>
              <a:ext uri="{FF2B5EF4-FFF2-40B4-BE49-F238E27FC236}">
                <a16:creationId xmlns:a16="http://schemas.microsoft.com/office/drawing/2014/main" id="{38A666DE-03AA-CB79-13CA-8E754BE1D478}"/>
              </a:ext>
            </a:extLst>
          </p:cNvPr>
          <p:cNvCxnSpPr>
            <a:cxnSpLocks/>
          </p:cNvCxnSpPr>
          <p:nvPr/>
        </p:nvCxnSpPr>
        <p:spPr>
          <a:xfrm flipH="1">
            <a:off x="3499204" y="3411105"/>
            <a:ext cx="931750" cy="7173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0CC1118-67C7-5EDF-EB7C-F4C30988A0DC}"/>
              </a:ext>
            </a:extLst>
          </p:cNvPr>
          <p:cNvCxnSpPr>
            <a:cxnSpLocks/>
          </p:cNvCxnSpPr>
          <p:nvPr/>
        </p:nvCxnSpPr>
        <p:spPr>
          <a:xfrm flipV="1">
            <a:off x="6803019" y="1725570"/>
            <a:ext cx="977121" cy="7678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77942A2-C106-096B-2599-F2010BC8F6CF}"/>
              </a:ext>
            </a:extLst>
          </p:cNvPr>
          <p:cNvCxnSpPr>
            <a:cxnSpLocks/>
          </p:cNvCxnSpPr>
          <p:nvPr/>
        </p:nvCxnSpPr>
        <p:spPr>
          <a:xfrm>
            <a:off x="7140008" y="3411105"/>
            <a:ext cx="940593" cy="5401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Electricity Pylon | Electric Insights">
            <a:extLst>
              <a:ext uri="{FF2B5EF4-FFF2-40B4-BE49-F238E27FC236}">
                <a16:creationId xmlns:a16="http://schemas.microsoft.com/office/drawing/2014/main" id="{20AFFBA3-7DF6-0197-0A89-9172809BB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6950" y="4048146"/>
            <a:ext cx="3870658" cy="257170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16DF6947-A32E-E0E2-826E-8F4AE3D5FB70}"/>
              </a:ext>
            </a:extLst>
          </p:cNvPr>
          <p:cNvSpPr txBox="1">
            <a:spLocks/>
          </p:cNvSpPr>
          <p:nvPr/>
        </p:nvSpPr>
        <p:spPr>
          <a:xfrm>
            <a:off x="9075340" y="4825637"/>
            <a:ext cx="2579179" cy="1016725"/>
          </a:xfrm>
          <a:prstGeom prst="rect">
            <a:avLst/>
          </a:prstGeom>
          <a:solidFill>
            <a:schemeClr val="bg2">
              <a:lumMod val="20000"/>
              <a:lumOff val="80000"/>
            </a:schemeClr>
          </a:solidFill>
        </p:spPr>
        <p:txBody>
          <a:bodyPr vert="horz" lIns="91440" tIns="45720" rIns="91440" bIns="45720" rtlCol="0">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pPr algn="ctr"/>
            <a:r>
              <a:rPr lang="en-GB" dirty="0"/>
              <a:t>Collision with built structures like electricity pylons</a:t>
            </a:r>
          </a:p>
        </p:txBody>
      </p:sp>
    </p:spTree>
    <p:extLst>
      <p:ext uri="{BB962C8B-B14F-4D97-AF65-F5344CB8AC3E}">
        <p14:creationId xmlns:p14="http://schemas.microsoft.com/office/powerpoint/2010/main" val="420073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38">
            <a:extLst>
              <a:ext uri="{FF2B5EF4-FFF2-40B4-BE49-F238E27FC236}">
                <a16:creationId xmlns:a16="http://schemas.microsoft.com/office/drawing/2014/main" id="{7DC89435-868C-425D-BCF1-3EB759D5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E787DF8-DF53-5F8D-D4CC-F691F08D5533}"/>
              </a:ext>
            </a:extLst>
          </p:cNvPr>
          <p:cNvSpPr>
            <a:spLocks noGrp="1"/>
          </p:cNvSpPr>
          <p:nvPr>
            <p:ph type="title"/>
          </p:nvPr>
        </p:nvSpPr>
        <p:spPr>
          <a:xfrm>
            <a:off x="7555993" y="499533"/>
            <a:ext cx="4134014" cy="938650"/>
          </a:xfrm>
        </p:spPr>
        <p:txBody>
          <a:bodyPr anchor="b">
            <a:normAutofit/>
          </a:bodyPr>
          <a:lstStyle/>
          <a:p>
            <a:r>
              <a:rPr lang="en-GB" sz="4000" dirty="0">
                <a:solidFill>
                  <a:srgbClr val="FFFFFF"/>
                </a:solidFill>
              </a:rPr>
              <a:t>Habitat destruction</a:t>
            </a:r>
          </a:p>
        </p:txBody>
      </p:sp>
      <p:pic>
        <p:nvPicPr>
          <p:cNvPr id="1028" name="Picture 4" descr="Drainage pipe being installed in wetland catchment | U.S. Geological Survey">
            <a:extLst>
              <a:ext uri="{FF2B5EF4-FFF2-40B4-BE49-F238E27FC236}">
                <a16:creationId xmlns:a16="http://schemas.microsoft.com/office/drawing/2014/main" id="{25DEFACB-B618-1083-1E53-3623E047E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7" r="29345" b="-3"/>
          <a:stretch/>
        </p:blipFill>
        <p:spPr bwMode="auto">
          <a:xfrm>
            <a:off x="483282" y="484632"/>
            <a:ext cx="3546601" cy="3508648"/>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0">
            <a:extLst>
              <a:ext uri="{FF2B5EF4-FFF2-40B4-BE49-F238E27FC236}">
                <a16:creationId xmlns:a16="http://schemas.microsoft.com/office/drawing/2014/main" id="{1176FE74-A9F3-4C29-B431-CC225ABCA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7309" y="484631"/>
            <a:ext cx="2876689" cy="219031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87D0524-C9DA-FE94-8692-C852640B3453}"/>
              </a:ext>
            </a:extLst>
          </p:cNvPr>
          <p:cNvPicPr>
            <a:picLocks noChangeAspect="1"/>
          </p:cNvPicPr>
          <p:nvPr/>
        </p:nvPicPr>
        <p:blipFill rotWithShape="1">
          <a:blip r:embed="rId4"/>
          <a:srcRect l="1141" r="2982" b="-1"/>
          <a:stretch/>
        </p:blipFill>
        <p:spPr>
          <a:xfrm>
            <a:off x="4177309" y="484631"/>
            <a:ext cx="2876689" cy="2190311"/>
          </a:xfrm>
          <a:prstGeom prst="rect">
            <a:avLst/>
          </a:prstGeom>
        </p:spPr>
      </p:pic>
      <p:sp>
        <p:nvSpPr>
          <p:cNvPr id="1048" name="Rectangle 1042">
            <a:extLst>
              <a:ext uri="{FF2B5EF4-FFF2-40B4-BE49-F238E27FC236}">
                <a16:creationId xmlns:a16="http://schemas.microsoft.com/office/drawing/2014/main" id="{2CD065DF-7D06-4C8A-8A97-061B38AAE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885" y="4164378"/>
            <a:ext cx="3544586" cy="2208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Wetland Basics">
            <a:extLst>
              <a:ext uri="{FF2B5EF4-FFF2-40B4-BE49-F238E27FC236}">
                <a16:creationId xmlns:a16="http://schemas.microsoft.com/office/drawing/2014/main" id="{73F50327-F4A4-1124-B20B-9AAC62FED0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85" r="-5" b="-5"/>
          <a:stretch/>
        </p:blipFill>
        <p:spPr bwMode="auto">
          <a:xfrm>
            <a:off x="482885" y="4164378"/>
            <a:ext cx="3544586" cy="2208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Surprising And Shocking Facts You Should Know About Intensive Farming ...">
            <a:extLst>
              <a:ext uri="{FF2B5EF4-FFF2-40B4-BE49-F238E27FC236}">
                <a16:creationId xmlns:a16="http://schemas.microsoft.com/office/drawing/2014/main" id="{40F26FEA-C2A4-CB4E-4609-3BB97B0EA7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955" r="14968" b="-1"/>
          <a:stretch/>
        </p:blipFill>
        <p:spPr bwMode="auto">
          <a:xfrm>
            <a:off x="4177307" y="2835810"/>
            <a:ext cx="2876690" cy="3537557"/>
          </a:xfrm>
          <a:prstGeom prst="rect">
            <a:avLst/>
          </a:prstGeom>
          <a:noFill/>
          <a:extLst>
            <a:ext uri="{909E8E84-426E-40DD-AFC4-6F175D3DCCD1}">
              <a14:hiddenFill xmlns:a14="http://schemas.microsoft.com/office/drawing/2010/main">
                <a:solidFill>
                  <a:srgbClr val="FFFFFF"/>
                </a:solidFill>
              </a14:hiddenFill>
            </a:ext>
          </a:extLst>
        </p:spPr>
      </p:pic>
      <p:sp>
        <p:nvSpPr>
          <p:cNvPr id="1049" name="Content Placeholder 1035">
            <a:extLst>
              <a:ext uri="{FF2B5EF4-FFF2-40B4-BE49-F238E27FC236}">
                <a16:creationId xmlns:a16="http://schemas.microsoft.com/office/drawing/2014/main" id="{C813AA50-296E-698E-9F74-365CE8781D0D}"/>
              </a:ext>
            </a:extLst>
          </p:cNvPr>
          <p:cNvSpPr>
            <a:spLocks noGrp="1"/>
          </p:cNvSpPr>
          <p:nvPr>
            <p:ph idx="1"/>
          </p:nvPr>
        </p:nvSpPr>
        <p:spPr>
          <a:xfrm>
            <a:off x="7553581" y="1937716"/>
            <a:ext cx="4136426" cy="4005884"/>
          </a:xfrm>
        </p:spPr>
        <p:txBody>
          <a:bodyPr>
            <a:normAutofit lnSpcReduction="10000"/>
          </a:bodyPr>
          <a:lstStyle/>
          <a:p>
            <a:r>
              <a:rPr lang="en-US" sz="1800" dirty="0"/>
              <a:t>Wetlands are a fantastic habitat, vital for storing carbon as well as water. </a:t>
            </a:r>
          </a:p>
          <a:p>
            <a:endParaRPr lang="en-US" sz="1800" dirty="0"/>
          </a:p>
          <a:p>
            <a:r>
              <a:rPr lang="en-US" sz="1800" dirty="0"/>
              <a:t>Over the centuries they have been drained so that more land can be used for agriculture. This has had a huge impact on ecosystems and the organisms that rely on wetlands to survive, including the white stork. </a:t>
            </a:r>
          </a:p>
          <a:p>
            <a:endParaRPr lang="en-US" sz="1800" dirty="0"/>
          </a:p>
          <a:p>
            <a:r>
              <a:rPr lang="en-US" sz="1800" b="1" i="1" dirty="0"/>
              <a:t>Pesticides, fertilizers </a:t>
            </a:r>
            <a:r>
              <a:rPr lang="en-US" sz="1800" dirty="0"/>
              <a:t>and </a:t>
            </a:r>
            <a:r>
              <a:rPr lang="en-US" sz="1800" b="1" i="1" dirty="0"/>
              <a:t>fungicides</a:t>
            </a:r>
            <a:r>
              <a:rPr lang="en-US" sz="1800" dirty="0"/>
              <a:t> that get into water systems can reduce the quality of water and effect what can live there. </a:t>
            </a:r>
          </a:p>
          <a:p>
            <a:endParaRPr lang="en-US" sz="1800" dirty="0"/>
          </a:p>
          <a:p>
            <a:endParaRPr lang="en-US" sz="1800" dirty="0"/>
          </a:p>
        </p:txBody>
      </p:sp>
    </p:spTree>
    <p:extLst>
      <p:ext uri="{BB962C8B-B14F-4D97-AF65-F5344CB8AC3E}">
        <p14:creationId xmlns:p14="http://schemas.microsoft.com/office/powerpoint/2010/main" val="1877052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9C2C-7C5B-6210-7356-058B516A32B9}"/>
              </a:ext>
            </a:extLst>
          </p:cNvPr>
          <p:cNvSpPr>
            <a:spLocks noGrp="1"/>
          </p:cNvSpPr>
          <p:nvPr>
            <p:ph type="title"/>
          </p:nvPr>
        </p:nvSpPr>
        <p:spPr>
          <a:xfrm>
            <a:off x="709613" y="660856"/>
            <a:ext cx="5386387" cy="526412"/>
          </a:xfrm>
        </p:spPr>
        <p:txBody>
          <a:bodyPr>
            <a:normAutofit fontScale="90000"/>
          </a:bodyPr>
          <a:lstStyle/>
          <a:p>
            <a:r>
              <a:rPr lang="en-GB" dirty="0">
                <a:solidFill>
                  <a:schemeClr val="bg1"/>
                </a:solidFill>
              </a:rPr>
              <a:t>Wonderful water</a:t>
            </a:r>
          </a:p>
        </p:txBody>
      </p:sp>
      <p:sp>
        <p:nvSpPr>
          <p:cNvPr id="3" name="Content Placeholder 2">
            <a:extLst>
              <a:ext uri="{FF2B5EF4-FFF2-40B4-BE49-F238E27FC236}">
                <a16:creationId xmlns:a16="http://schemas.microsoft.com/office/drawing/2014/main" id="{AAC2AFBB-F817-B272-4F75-D5BA0F6BF319}"/>
              </a:ext>
            </a:extLst>
          </p:cNvPr>
          <p:cNvSpPr>
            <a:spLocks noGrp="1"/>
          </p:cNvSpPr>
          <p:nvPr>
            <p:ph idx="1"/>
          </p:nvPr>
        </p:nvSpPr>
        <p:spPr>
          <a:xfrm>
            <a:off x="540734" y="1954617"/>
            <a:ext cx="5724144" cy="4369984"/>
          </a:xfrm>
        </p:spPr>
        <p:txBody>
          <a:bodyPr>
            <a:normAutofit lnSpcReduction="10000"/>
          </a:bodyPr>
          <a:lstStyle/>
          <a:p>
            <a:r>
              <a:rPr lang="en-GB" dirty="0"/>
              <a:t>What percentage of Earth’s surface do you think is covered by lakes, ponds, rivers, marshes and deltas? </a:t>
            </a:r>
          </a:p>
          <a:p>
            <a:r>
              <a:rPr lang="en-GB" dirty="0"/>
              <a:t>                    </a:t>
            </a:r>
          </a:p>
          <a:p>
            <a:r>
              <a:rPr lang="en-GB" dirty="0"/>
              <a:t>                               </a:t>
            </a:r>
            <a:r>
              <a:rPr lang="en-GB" sz="3200" b="1" dirty="0"/>
              <a:t>1%</a:t>
            </a:r>
            <a:endParaRPr lang="en-GB" b="1" dirty="0"/>
          </a:p>
          <a:p>
            <a:endParaRPr lang="en-GB" dirty="0"/>
          </a:p>
          <a:p>
            <a:r>
              <a:rPr lang="en-GB" dirty="0"/>
              <a:t>What percentage of habitat do you think that provides for all animal species?</a:t>
            </a:r>
          </a:p>
          <a:p>
            <a:endParaRPr lang="en-GB" dirty="0"/>
          </a:p>
          <a:p>
            <a:r>
              <a:rPr lang="en-GB" dirty="0"/>
              <a:t>                             </a:t>
            </a:r>
            <a:r>
              <a:rPr lang="en-GB" sz="3200" b="1" dirty="0"/>
              <a:t>10%</a:t>
            </a:r>
            <a:endParaRPr lang="en-GB" b="1" dirty="0"/>
          </a:p>
        </p:txBody>
      </p:sp>
      <p:pic>
        <p:nvPicPr>
          <p:cNvPr id="2050" name="Picture 2" descr="GOES 12 satellite image showing earth on March 25, 2010. Original from ...">
            <a:extLst>
              <a:ext uri="{FF2B5EF4-FFF2-40B4-BE49-F238E27FC236}">
                <a16:creationId xmlns:a16="http://schemas.microsoft.com/office/drawing/2014/main" id="{61FE7321-3F94-BF21-47C3-BAA521431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8056" y="293642"/>
            <a:ext cx="2884716" cy="2702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vince mulls protecting river delta near The Pas | Wilderness Committee">
            <a:extLst>
              <a:ext uri="{FF2B5EF4-FFF2-40B4-BE49-F238E27FC236}">
                <a16:creationId xmlns:a16="http://schemas.microsoft.com/office/drawing/2014/main" id="{C8AB117F-4F3C-BA41-CCB0-710753895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524" y="3121578"/>
            <a:ext cx="4908248" cy="35890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Southern Migrant Hawker at Llandegfedd reservoir in 2019, the first ...">
            <a:extLst>
              <a:ext uri="{FF2B5EF4-FFF2-40B4-BE49-F238E27FC236}">
                <a16:creationId xmlns:a16="http://schemas.microsoft.com/office/drawing/2014/main" id="{FA3580A6-FC10-06BE-9CFF-A955A918C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524" y="305844"/>
            <a:ext cx="1854654" cy="12364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ight facts about kingfishers – Scottish Wildlife Trust">
            <a:extLst>
              <a:ext uri="{FF2B5EF4-FFF2-40B4-BE49-F238E27FC236}">
                <a16:creationId xmlns:a16="http://schemas.microsoft.com/office/drawing/2014/main" id="{00F2029E-6CEF-3723-F5E9-BC349A546A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4524" y="1760167"/>
            <a:ext cx="1854654" cy="1236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tropolita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28E5397967524396C96ABB94556491" ma:contentTypeVersion="16" ma:contentTypeDescription="Create a new document." ma:contentTypeScope="" ma:versionID="b2cdcd1287eaa04890f7cb249fb0f7c5">
  <xsd:schema xmlns:xsd="http://www.w3.org/2001/XMLSchema" xmlns:xs="http://www.w3.org/2001/XMLSchema" xmlns:p="http://schemas.microsoft.com/office/2006/metadata/properties" xmlns:ns2="3dbe2550-5950-4aaa-bada-e09e3a0e9ca4" xmlns:ns3="a0d80cb4-1d74-46c2-a197-b9ee27a4946a" targetNamespace="http://schemas.microsoft.com/office/2006/metadata/properties" ma:root="true" ma:fieldsID="acb532310f09f702ce9e9133518dc099" ns2:_="" ns3:_="">
    <xsd:import namespace="3dbe2550-5950-4aaa-bada-e09e3a0e9ca4"/>
    <xsd:import namespace="a0d80cb4-1d74-46c2-a197-b9ee27a49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Yearrecovered" minOccurs="0"/>
                <xsd:element ref="ns3:fc5b29a28f4a4f0aac79233ebbab95f4" minOccurs="0"/>
                <xsd:element ref="ns3:TaxCatchAll" minOccurs="0"/>
                <xsd:element ref="ns3:TaxCatchAllLabel" minOccurs="0"/>
                <xsd:element ref="ns3:h70c1bce5c8b4f929efcb56b4d6e5a48"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e2550-5950-4aaa-bada-e09e3a0e9c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Yearrecovered" ma:index="20" nillable="true" ma:displayName="Year recovered" ma:format="Dropdown" ma:internalName="Yearrecovered">
      <xsd:simpleType>
        <xsd:restriction base="dms:Choice">
          <xsd:enumeration value="2019"/>
          <xsd:enumeration value="2020"/>
          <xsd:enumeration value="2021"/>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ade78ad-ce7e-4144-8776-f2c0896ee39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d80cb4-1d74-46c2-a197-b9ee27a49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fc5b29a28f4a4f0aac79233ebbab95f4" ma:index="21" nillable="true" ma:taxonomy="true" ma:internalName="fc5b29a28f4a4f0aac79233ebbab95f4" ma:taxonomyFieldName="DocumentType" ma:displayName="Document Type" ma:default="" ma:fieldId="{fc5b29a2-8f4a-4f0a-ac79-233ebbab95f4}" ma:sspId="fade78ad-ce7e-4144-8776-f2c0896ee39c" ma:termSetId="14e12555-8ffb-4155-99f2-bea59fb50d7a" ma:anchorId="00000000-0000-0000-0000-000000000000" ma:open="false" ma:isKeyword="false">
      <xsd:complexType>
        <xsd:sequence>
          <xsd:element ref="pc:Terms" minOccurs="0" maxOccurs="1"/>
        </xsd:sequence>
      </xsd:complexType>
    </xsd:element>
    <xsd:element name="TaxCatchAll" ma:index="22" nillable="true" ma:displayName="Taxonomy Catch All Column" ma:hidden="true" ma:list="{5a6975f6-0856-4226-b821-ecfccbf1b1af}" ma:internalName="TaxCatchAll" ma:showField="CatchAllData" ma:web="a0d80cb4-1d74-46c2-a197-b9ee27a4946a">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Taxonomy Catch All Column1" ma:hidden="true" ma:list="{5a6975f6-0856-4226-b821-ecfccbf1b1af}" ma:internalName="TaxCatchAllLabel" ma:readOnly="true" ma:showField="CatchAllDataLabel" ma:web="a0d80cb4-1d74-46c2-a197-b9ee27a4946a">
      <xsd:complexType>
        <xsd:complexContent>
          <xsd:extension base="dms:MultiChoiceLookup">
            <xsd:sequence>
              <xsd:element name="Value" type="dms:Lookup" maxOccurs="unbounded" minOccurs="0" nillable="true"/>
            </xsd:sequence>
          </xsd:extension>
        </xsd:complexContent>
      </xsd:complexType>
    </xsd:element>
    <xsd:element name="h70c1bce5c8b4f929efcb56b4d6e5a48" ma:index="25" nillable="true" ma:taxonomy="true" ma:internalName="h70c1bce5c8b4f929efcb56b4d6e5a48" ma:taxonomyFieldName="Regarding" ma:displayName="Regarding" ma:default="" ma:fieldId="{170c1bce-5c8b-4f92-9efc-b56b4d6e5a48}" ma:taxonomyMulti="true" ma:sspId="fade78ad-ce7e-4144-8776-f2c0896ee39c" ma:termSetId="f9bd7cf8-56f2-4096-b552-1667ce9c3df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recovered xmlns="3dbe2550-5950-4aaa-bada-e09e3a0e9ca4" xsi:nil="true"/>
    <fc5b29a28f4a4f0aac79233ebbab95f4 xmlns="a0d80cb4-1d74-46c2-a197-b9ee27a4946a">
      <Terms xmlns="http://schemas.microsoft.com/office/infopath/2007/PartnerControls"/>
    </fc5b29a28f4a4f0aac79233ebbab95f4>
    <TaxCatchAll xmlns="a0d80cb4-1d74-46c2-a197-b9ee27a4946a" xsi:nil="true"/>
    <h70c1bce5c8b4f929efcb56b4d6e5a48 xmlns="a0d80cb4-1d74-46c2-a197-b9ee27a4946a">
      <Terms xmlns="http://schemas.microsoft.com/office/infopath/2007/PartnerControls"/>
    </h70c1bce5c8b4f929efcb56b4d6e5a48>
    <lcf76f155ced4ddcb4097134ff3c332f xmlns="3dbe2550-5950-4aaa-bada-e09e3a0e9ca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C229F18-1E55-410D-8146-5379537F4F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e2550-5950-4aaa-bada-e09e3a0e9ca4"/>
    <ds:schemaRef ds:uri="a0d80cb4-1d74-46c2-a197-b9ee27a49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8A0EC3-9D48-44B9-88DB-DD2AFD599037}">
  <ds:schemaRefs>
    <ds:schemaRef ds:uri="http://schemas.microsoft.com/sharepoint/v3/contenttype/forms"/>
  </ds:schemaRefs>
</ds:datastoreItem>
</file>

<file path=customXml/itemProps3.xml><?xml version="1.0" encoding="utf-8"?>
<ds:datastoreItem xmlns:ds="http://schemas.openxmlformats.org/officeDocument/2006/customXml" ds:itemID="{5071188E-47F5-4418-A77B-4E213A0C7758}">
  <ds:schemaRefs>
    <ds:schemaRef ds:uri="http://schemas.microsoft.com/office/2006/documentManagement/types"/>
    <ds:schemaRef ds:uri="http://purl.org/dc/terms/"/>
    <ds:schemaRef ds:uri="3dbe2550-5950-4aaa-bada-e09e3a0e9ca4"/>
    <ds:schemaRef ds:uri="http://purl.org/dc/elements/1.1/"/>
    <ds:schemaRef ds:uri="http://purl.org/dc/dcmitype/"/>
    <ds:schemaRef ds:uri="http://www.w3.org/XML/1998/namespace"/>
    <ds:schemaRef ds:uri="a0d80cb4-1d74-46c2-a197-b9ee27a4946a"/>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10880</TotalTime>
  <Words>1491</Words>
  <Application>Microsoft Office PowerPoint</Application>
  <PresentationFormat>Widescreen</PresentationFormat>
  <Paragraphs>131</Paragraphs>
  <Slides>19</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Symbol</vt:lpstr>
      <vt:lpstr>Metropolitan</vt:lpstr>
      <vt:lpstr>White Storks Taking Flight: Lesson 1</vt:lpstr>
      <vt:lpstr>Key terms </vt:lpstr>
      <vt:lpstr>About the White Stork Project</vt:lpstr>
      <vt:lpstr>What do you know about white storks?</vt:lpstr>
      <vt:lpstr>PowerPoint Presentation</vt:lpstr>
      <vt:lpstr>Every year, for the last few decades between 20 to 30 storks fly across the channel to the South of England looking for places to land.   What happened – why do they not live here anymore?</vt:lpstr>
      <vt:lpstr>PowerPoint Presentation</vt:lpstr>
      <vt:lpstr>Habitat destruction</vt:lpstr>
      <vt:lpstr>Wonderful water</vt:lpstr>
      <vt:lpstr>White Stork Ecology:  What do you think storks eat?</vt:lpstr>
      <vt:lpstr>Activity: Stork Diets</vt:lpstr>
      <vt:lpstr>PowerPoint Presentation</vt:lpstr>
      <vt:lpstr>Learning about stork diets</vt:lpstr>
      <vt:lpstr>PowerPoint Presentation</vt:lpstr>
      <vt:lpstr>PowerPoint Presentation</vt:lpstr>
      <vt:lpstr>Food webs and food chains</vt:lpstr>
      <vt:lpstr>PowerPoint Presentation</vt:lpstr>
      <vt:lpstr>PowerPoint Presentation</vt:lpstr>
      <vt:lpstr>True or false?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Storks Taking Flight</dc:title>
  <dc:creator>Lucy Groves</dc:creator>
  <cp:lastModifiedBy>Laura Vaughan - Hirsch</cp:lastModifiedBy>
  <cp:revision>24</cp:revision>
  <dcterms:created xsi:type="dcterms:W3CDTF">2021-09-14T14:18:19Z</dcterms:created>
  <dcterms:modified xsi:type="dcterms:W3CDTF">2024-02-19T12:39:18Z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0x010100D428E5397967524396C96ABB94556491</vt:lpwstr>
  </property>
  <property fmtid="{D5CDD505-2E9C-101B-9397-08002B2CF9AE}" pid="3" name="Regarding">
    <vt:lpwstr/>
  </property>
  <property fmtid="{D5CDD505-2E9C-101B-9397-08002B2CF9AE}" pid="4" name="DocumentType">
    <vt:lpwstr/>
  </property>
  <property fmtid="{D5CDD505-2E9C-101B-9397-08002B2CF9AE}" pid="5" name="MediaServiceImageTags">
    <vt:lpwstr/>
  </property>
</Properties>
</file>